
<file path=[Content_Types].xml><?xml version="1.0" encoding="utf-8"?>
<Types xmlns="http://schemas.openxmlformats.org/package/2006/content-types">
  <Default Extension="xml" ContentType="application/xml"/>
  <Default Extension="mp3" ContentType="audio/mpeg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69" r:id="rId5"/>
    <p:sldId id="291" r:id="rId6"/>
    <p:sldId id="271" r:id="rId7"/>
    <p:sldId id="285" r:id="rId8"/>
    <p:sldId id="292" r:id="rId9"/>
    <p:sldId id="265" r:id="rId10"/>
    <p:sldId id="288" r:id="rId11"/>
    <p:sldId id="289" r:id="rId12"/>
    <p:sldId id="293" r:id="rId13"/>
    <p:sldId id="266" r:id="rId14"/>
    <p:sldId id="281" r:id="rId15"/>
    <p:sldId id="284" r:id="rId16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" userDrawn="1">
          <p15:clr>
            <a:srgbClr val="A4A3A4"/>
          </p15:clr>
        </p15:guide>
        <p15:guide id="2" orient="horz" pos="4190" userDrawn="1">
          <p15:clr>
            <a:srgbClr val="A4A3A4"/>
          </p15:clr>
        </p15:guide>
        <p15:guide id="3" pos="230" userDrawn="1">
          <p15:clr>
            <a:srgbClr val="A4A3A4"/>
          </p15:clr>
        </p15:guide>
        <p15:guide id="4" pos="7449" userDrawn="1">
          <p15:clr>
            <a:srgbClr val="A4A3A4"/>
          </p15:clr>
        </p15:guide>
        <p15:guide id="5" orient="horz" pos="561" userDrawn="1">
          <p15:clr>
            <a:srgbClr val="A4A3A4"/>
          </p15:clr>
        </p15:guide>
        <p15:guide id="6" orient="horz" pos="691" userDrawn="1">
          <p15:clr>
            <a:srgbClr val="A4A3A4"/>
          </p15:clr>
        </p15:guide>
        <p15:guide id="7" orient="horz" pos="4017" userDrawn="1">
          <p15:clr>
            <a:srgbClr val="A4A3A4"/>
          </p15:clr>
        </p15:guide>
        <p15:guide id="8" orient="horz" pos="38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CFF6"/>
    <a:srgbClr val="2F7296"/>
    <a:srgbClr val="19122F"/>
    <a:srgbClr val="F3F3F3"/>
    <a:srgbClr val="F7FCFE"/>
    <a:srgbClr val="FFFFFC"/>
    <a:srgbClr val="FFFFFF"/>
    <a:srgbClr val="E6E6E6"/>
    <a:srgbClr val="44BE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85" autoAdjust="0"/>
    <p:restoredTop sz="94646" autoAdjust="0"/>
  </p:normalViewPr>
  <p:slideViewPr>
    <p:cSldViewPr snapToGrid="0" showGuides="1">
      <p:cViewPr>
        <p:scale>
          <a:sx n="122" d="100"/>
          <a:sy n="122" d="100"/>
        </p:scale>
        <p:origin x="-112" y="144"/>
      </p:cViewPr>
      <p:guideLst>
        <p:guide orient="horz" pos="129"/>
        <p:guide orient="horz" pos="4190"/>
        <p:guide pos="230"/>
        <p:guide pos="7449"/>
        <p:guide orient="horz" pos="561"/>
        <p:guide orient="horz" pos="691"/>
        <p:guide orient="horz" pos="4017"/>
        <p:guide orient="horz" pos="38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tags" Target="tags/tag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743F9-9B08-422F-9ECE-BE7148BC7DDC}" type="datetimeFigureOut">
              <a:rPr lang="zh-CN" altLang="en-US" smtClean="0"/>
              <a:t>2017/11/9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C0232-94FA-4EBE-BB9B-79FBE48603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738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模板部分元素使用了幻灯片母版制作。如果需要修改，点击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视图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幻灯片母版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修改；完成后关闭编辑母版即可。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243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591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357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3664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3663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726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模板部分元素使用了幻灯片母版制作。如果需要修改，点击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视图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幻灯片母版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修改；完成后关闭编辑母版即可。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277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589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048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792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06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6354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129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128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726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0D4D3D50-ECA2-47F3-8E5F-FD6A1FDB81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82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7011BFAF-F1D8-4D41-9EE9-42AD9D222C93}"/>
              </a:ext>
            </a:extLst>
          </p:cNvPr>
          <p:cNvGrpSpPr/>
          <p:nvPr userDrawn="1"/>
        </p:nvGrpSpPr>
        <p:grpSpPr>
          <a:xfrm>
            <a:off x="0" y="-1"/>
            <a:ext cx="12192000" cy="6858000"/>
            <a:chOff x="0" y="-1"/>
            <a:chExt cx="12192000" cy="6858000"/>
          </a:xfrm>
        </p:grpSpPr>
        <p:pic>
          <p:nvPicPr>
            <p:cNvPr id="2" name="图片 1">
              <a:extLst>
                <a:ext uri="{FF2B5EF4-FFF2-40B4-BE49-F238E27FC236}">
                  <a16:creationId xmlns="" xmlns:a16="http://schemas.microsoft.com/office/drawing/2014/main" id="{96AF1475-42C8-4DD7-83E4-2E7FB777ECE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6" r="5556"/>
            <a:stretch/>
          </p:blipFill>
          <p:spPr>
            <a:xfrm>
              <a:off x="0" y="-1"/>
              <a:ext cx="12192000" cy="6858000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="" xmlns:a16="http://schemas.microsoft.com/office/drawing/2014/main" id="{091D7F21-969B-4B4C-A0C3-FCB0D7F5F385}"/>
                </a:ext>
              </a:extLst>
            </p:cNvPr>
            <p:cNvSpPr/>
            <p:nvPr userDrawn="1"/>
          </p:nvSpPr>
          <p:spPr>
            <a:xfrm>
              <a:off x="0" y="1248229"/>
              <a:ext cx="12192000" cy="4586514"/>
            </a:xfrm>
            <a:prstGeom prst="rect">
              <a:avLst/>
            </a:prstGeom>
            <a:solidFill>
              <a:srgbClr val="1912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="" xmlns:a16="http://schemas.microsoft.com/office/drawing/2014/main" id="{9A29FA8A-A69D-4153-9FCF-A7D6E383870C}"/>
                </a:ext>
              </a:extLst>
            </p:cNvPr>
            <p:cNvSpPr/>
            <p:nvPr userDrawn="1"/>
          </p:nvSpPr>
          <p:spPr>
            <a:xfrm>
              <a:off x="4992914" y="870857"/>
              <a:ext cx="2452915" cy="783772"/>
            </a:xfrm>
            <a:prstGeom prst="rect">
              <a:avLst/>
            </a:prstGeom>
            <a:solidFill>
              <a:srgbClr val="1912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1538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CCCD2F61-C799-445C-A9B6-BB60FCE1D2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28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E2799137-58F3-4C2C-91FF-239D0D7DAFF9}"/>
              </a:ext>
            </a:extLst>
          </p:cNvPr>
          <p:cNvGrpSpPr/>
          <p:nvPr userDrawn="1"/>
        </p:nvGrpSpPr>
        <p:grpSpPr>
          <a:xfrm>
            <a:off x="0" y="-1"/>
            <a:ext cx="12192000" cy="6858000"/>
            <a:chOff x="0" y="-1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="" xmlns:a16="http://schemas.microsoft.com/office/drawing/2014/main" id="{7AA962AF-0997-45AC-AC8E-1123F24014B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6" r="5556"/>
            <a:stretch/>
          </p:blipFill>
          <p:spPr>
            <a:xfrm>
              <a:off x="0" y="-1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="" xmlns:a16="http://schemas.microsoft.com/office/drawing/2014/main" id="{19F27658-86B4-4071-9B80-7FC28005B371}"/>
                </a:ext>
              </a:extLst>
            </p:cNvPr>
            <p:cNvSpPr/>
            <p:nvPr userDrawn="1"/>
          </p:nvSpPr>
          <p:spPr>
            <a:xfrm>
              <a:off x="0" y="1248229"/>
              <a:ext cx="12192000" cy="4586514"/>
            </a:xfrm>
            <a:prstGeom prst="rect">
              <a:avLst/>
            </a:prstGeom>
            <a:solidFill>
              <a:srgbClr val="1912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="" xmlns:a16="http://schemas.microsoft.com/office/drawing/2014/main" id="{A7F848E2-D4F4-4DA9-B728-678E1AFC627D}"/>
                </a:ext>
              </a:extLst>
            </p:cNvPr>
            <p:cNvSpPr/>
            <p:nvPr userDrawn="1"/>
          </p:nvSpPr>
          <p:spPr>
            <a:xfrm>
              <a:off x="4992914" y="870857"/>
              <a:ext cx="2452915" cy="783772"/>
            </a:xfrm>
            <a:prstGeom prst="rect">
              <a:avLst/>
            </a:prstGeom>
            <a:solidFill>
              <a:srgbClr val="1912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6259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3494ADE4-65F8-4E98-9493-AD0E750108F7}"/>
              </a:ext>
            </a:extLst>
          </p:cNvPr>
          <p:cNvGrpSpPr/>
          <p:nvPr userDrawn="1"/>
        </p:nvGrpSpPr>
        <p:grpSpPr>
          <a:xfrm>
            <a:off x="0" y="-1"/>
            <a:ext cx="12192000" cy="6858000"/>
            <a:chOff x="0" y="-1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="" xmlns:a16="http://schemas.microsoft.com/office/drawing/2014/main" id="{01E84074-4D80-453B-BE34-1D32B1E8EA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6" r="5556"/>
            <a:stretch/>
          </p:blipFill>
          <p:spPr>
            <a:xfrm>
              <a:off x="0" y="-1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="" xmlns:a16="http://schemas.microsoft.com/office/drawing/2014/main" id="{3322E838-C304-4054-9411-64A96A36C6D4}"/>
                </a:ext>
              </a:extLst>
            </p:cNvPr>
            <p:cNvSpPr/>
            <p:nvPr userDrawn="1"/>
          </p:nvSpPr>
          <p:spPr>
            <a:xfrm>
              <a:off x="0" y="1248229"/>
              <a:ext cx="12192000" cy="4586514"/>
            </a:xfrm>
            <a:prstGeom prst="rect">
              <a:avLst/>
            </a:prstGeom>
            <a:solidFill>
              <a:srgbClr val="1912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="" xmlns:a16="http://schemas.microsoft.com/office/drawing/2014/main" id="{2C7CBE58-7F90-4231-A690-F6DA9B39C290}"/>
                </a:ext>
              </a:extLst>
            </p:cNvPr>
            <p:cNvSpPr/>
            <p:nvPr userDrawn="1"/>
          </p:nvSpPr>
          <p:spPr>
            <a:xfrm>
              <a:off x="4992914" y="870857"/>
              <a:ext cx="2452915" cy="783772"/>
            </a:xfrm>
            <a:prstGeom prst="rect">
              <a:avLst/>
            </a:prstGeom>
            <a:solidFill>
              <a:srgbClr val="1912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2480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97F0D01D-71B3-4FA3-AFF3-72CA0A839F9D}"/>
              </a:ext>
            </a:extLst>
          </p:cNvPr>
          <p:cNvGrpSpPr/>
          <p:nvPr userDrawn="1"/>
        </p:nvGrpSpPr>
        <p:grpSpPr>
          <a:xfrm>
            <a:off x="0" y="-1"/>
            <a:ext cx="12192000" cy="6858000"/>
            <a:chOff x="0" y="-1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="" xmlns:a16="http://schemas.microsoft.com/office/drawing/2014/main" id="{FA41CBDD-C364-4780-A887-AB0F37EE45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6" r="5556"/>
            <a:stretch/>
          </p:blipFill>
          <p:spPr>
            <a:xfrm>
              <a:off x="0" y="-1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="" xmlns:a16="http://schemas.microsoft.com/office/drawing/2014/main" id="{0DF2362A-D982-40DD-B06B-92C31F706F62}"/>
                </a:ext>
              </a:extLst>
            </p:cNvPr>
            <p:cNvSpPr/>
            <p:nvPr userDrawn="1"/>
          </p:nvSpPr>
          <p:spPr>
            <a:xfrm>
              <a:off x="0" y="1248229"/>
              <a:ext cx="12192000" cy="4586514"/>
            </a:xfrm>
            <a:prstGeom prst="rect">
              <a:avLst/>
            </a:prstGeom>
            <a:solidFill>
              <a:srgbClr val="1912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="" xmlns:a16="http://schemas.microsoft.com/office/drawing/2014/main" id="{0C86F202-7268-48EB-9341-E9D3331A365A}"/>
                </a:ext>
              </a:extLst>
            </p:cNvPr>
            <p:cNvSpPr/>
            <p:nvPr userDrawn="1"/>
          </p:nvSpPr>
          <p:spPr>
            <a:xfrm>
              <a:off x="4992914" y="870857"/>
              <a:ext cx="2452915" cy="783772"/>
            </a:xfrm>
            <a:prstGeom prst="rect">
              <a:avLst/>
            </a:prstGeom>
            <a:solidFill>
              <a:srgbClr val="1912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2825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3801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5049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93C167EE-AE52-491A-9A13-0794D8A81BCD}"/>
              </a:ext>
            </a:extLst>
          </p:cNvPr>
          <p:cNvGrpSpPr/>
          <p:nvPr userDrawn="1"/>
        </p:nvGrpSpPr>
        <p:grpSpPr>
          <a:xfrm>
            <a:off x="0" y="-1"/>
            <a:ext cx="12192000" cy="6858000"/>
            <a:chOff x="0" y="-1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="" xmlns:a16="http://schemas.microsoft.com/office/drawing/2014/main" id="{8AF4967C-28F6-40F3-8450-C1D40E0DB04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6" r="5556"/>
            <a:stretch/>
          </p:blipFill>
          <p:spPr>
            <a:xfrm>
              <a:off x="0" y="-1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="" xmlns:a16="http://schemas.microsoft.com/office/drawing/2014/main" id="{F3C43838-9FB4-4283-B462-27AEED8A5C72}"/>
                </a:ext>
              </a:extLst>
            </p:cNvPr>
            <p:cNvSpPr/>
            <p:nvPr userDrawn="1"/>
          </p:nvSpPr>
          <p:spPr>
            <a:xfrm>
              <a:off x="0" y="1248229"/>
              <a:ext cx="12192000" cy="4586514"/>
            </a:xfrm>
            <a:prstGeom prst="rect">
              <a:avLst/>
            </a:prstGeom>
            <a:solidFill>
              <a:srgbClr val="1912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="" xmlns:a16="http://schemas.microsoft.com/office/drawing/2014/main" id="{3B6E6B91-29B8-4127-86DC-78FD9D1EDDB3}"/>
                </a:ext>
              </a:extLst>
            </p:cNvPr>
            <p:cNvSpPr/>
            <p:nvPr userDrawn="1"/>
          </p:nvSpPr>
          <p:spPr>
            <a:xfrm>
              <a:off x="4992914" y="870857"/>
              <a:ext cx="2452915" cy="783772"/>
            </a:xfrm>
            <a:prstGeom prst="rect">
              <a:avLst/>
            </a:prstGeom>
            <a:solidFill>
              <a:srgbClr val="1912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2988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7" r:id="rId3"/>
    <p:sldLayoutId id="2147483672" r:id="rId4"/>
    <p:sldLayoutId id="2147483683" r:id="rId5"/>
    <p:sldLayoutId id="2147483684" r:id="rId6"/>
    <p:sldLayoutId id="2147483685" r:id="rId7"/>
    <p:sldLayoutId id="2147483678" r:id="rId8"/>
  </p:sldLayoutIdLst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2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>
            <a:extLst>
              <a:ext uri="{FF2B5EF4-FFF2-40B4-BE49-F238E27FC236}">
                <a16:creationId xmlns="" xmlns:a16="http://schemas.microsoft.com/office/drawing/2014/main" id="{450C3C08-F8BB-4052-8E85-E8F2E104ED6C}"/>
              </a:ext>
            </a:extLst>
          </p:cNvPr>
          <p:cNvSpPr txBox="1"/>
          <p:nvPr/>
        </p:nvSpPr>
        <p:spPr>
          <a:xfrm>
            <a:off x="3946848" y="2143851"/>
            <a:ext cx="4570482" cy="10036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5400" spc="300" smtClean="0">
                <a:solidFill>
                  <a:srgbClr val="41CFF6"/>
                </a:solidFill>
              </a:rPr>
              <a:t>转正述职报告</a:t>
            </a:r>
            <a:endParaRPr lang="zh-CN" altLang="en-US" sz="5400" spc="300" dirty="0">
              <a:solidFill>
                <a:srgbClr val="41CFF6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="" xmlns:a16="http://schemas.microsoft.com/office/drawing/2014/main" id="{023F90AB-7C6A-44D2-9A06-27D35D38BE12}"/>
              </a:ext>
            </a:extLst>
          </p:cNvPr>
          <p:cNvSpPr txBox="1"/>
          <p:nvPr/>
        </p:nvSpPr>
        <p:spPr>
          <a:xfrm>
            <a:off x="4767585" y="3841143"/>
            <a:ext cx="2929007" cy="4247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rgbClr val="41CFF6"/>
                </a:solidFill>
              </a:rPr>
              <a:t>信息体系</a:t>
            </a:r>
            <a:r>
              <a:rPr lang="en-US" altLang="zh-CN" dirty="0" smtClean="0">
                <a:solidFill>
                  <a:srgbClr val="41CFF6"/>
                </a:solidFill>
              </a:rPr>
              <a:t>-</a:t>
            </a:r>
            <a:r>
              <a:rPr lang="zh-CN" altLang="en-US" dirty="0" smtClean="0">
                <a:solidFill>
                  <a:srgbClr val="41CFF6"/>
                </a:solidFill>
              </a:rPr>
              <a:t>研发中心  张宽利</a:t>
            </a:r>
            <a:endParaRPr lang="zh-CN" altLang="en-US" dirty="0">
              <a:solidFill>
                <a:srgbClr val="41CFF6"/>
              </a:solidFill>
            </a:endParaRPr>
          </a:p>
        </p:txBody>
      </p:sp>
      <p:pic>
        <p:nvPicPr>
          <p:cNvPr id="39" name="BLACKPINK - 휘파람 - 2016 SBS人气歌谣现场">
            <a:hlinkClick r:id="" action="ppaction://media"/>
            <a:extLst>
              <a:ext uri="{FF2B5EF4-FFF2-40B4-BE49-F238E27FC236}">
                <a16:creationId xmlns="" xmlns:a16="http://schemas.microsoft.com/office/drawing/2014/main" id="{BB836895-A94D-42A6-8D99-145B60EF31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143538" y="-42148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30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6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  <p:bldLst>
      <p:bldP spid="36" grpId="0"/>
      <p:bldP spid="3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="" xmlns:a16="http://schemas.microsoft.com/office/drawing/2014/main" id="{4CCEC256-5833-4342-8476-EE02993B9870}"/>
              </a:ext>
            </a:extLst>
          </p:cNvPr>
          <p:cNvGrpSpPr>
            <a:grpSpLocks/>
          </p:cNvGrpSpPr>
          <p:nvPr/>
        </p:nvGrpSpPr>
        <p:grpSpPr bwMode="auto">
          <a:xfrm>
            <a:off x="4506385" y="1534270"/>
            <a:ext cx="264583" cy="3945467"/>
            <a:chOff x="3389197" y="1207584"/>
            <a:chExt cx="198000" cy="2958945"/>
          </a:xfrm>
        </p:grpSpPr>
        <p:cxnSp>
          <p:nvCxnSpPr>
            <p:cNvPr id="16" name="Straight Connector 22">
              <a:extLst>
                <a:ext uri="{FF2B5EF4-FFF2-40B4-BE49-F238E27FC236}">
                  <a16:creationId xmlns="" xmlns:a16="http://schemas.microsoft.com/office/drawing/2014/main" id="{11D600F0-3D23-4520-8861-3514464755D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484891" y="1274408"/>
              <a:ext cx="0" cy="2808000"/>
            </a:xfrm>
            <a:prstGeom prst="line">
              <a:avLst/>
            </a:prstGeom>
            <a:noFill/>
            <a:ln w="12700" algn="ctr">
              <a:solidFill>
                <a:srgbClr val="41CFF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7" name="组合 29">
              <a:extLst>
                <a:ext uri="{FF2B5EF4-FFF2-40B4-BE49-F238E27FC236}">
                  <a16:creationId xmlns="" xmlns:a16="http://schemas.microsoft.com/office/drawing/2014/main" id="{A199A10D-0B8A-45C4-B038-88FA611E55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389197" y="1207584"/>
              <a:ext cx="198000" cy="198000"/>
              <a:chOff x="6872016" y="3855441"/>
              <a:chExt cx="216000" cy="216000"/>
            </a:xfrm>
          </p:grpSpPr>
          <p:sp>
            <p:nvSpPr>
              <p:cNvPr id="24" name="椭圆 23">
                <a:extLst>
                  <a:ext uri="{FF2B5EF4-FFF2-40B4-BE49-F238E27FC236}">
                    <a16:creationId xmlns="" xmlns:a16="http://schemas.microsoft.com/office/drawing/2014/main" id="{DDBBD646-CB59-4A9C-82C1-EDB2C6462F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72016" y="3855441"/>
                <a:ext cx="216000" cy="216466"/>
              </a:xfrm>
              <a:prstGeom prst="ellipse">
                <a:avLst/>
              </a:prstGeom>
              <a:solidFill>
                <a:srgbClr val="41CFF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solidFill>
                    <a:srgbClr val="41CFF6"/>
                  </a:solidFill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="" xmlns:a16="http://schemas.microsoft.com/office/drawing/2014/main" id="{35539559-4DB5-457B-9DEC-AA9D3E654F4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25584" y="3909124"/>
                <a:ext cx="108865" cy="109100"/>
              </a:xfrm>
              <a:prstGeom prst="ellipse">
                <a:avLst/>
              </a:prstGeom>
              <a:solidFill>
                <a:srgbClr val="41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solidFill>
                    <a:srgbClr val="41CFF6"/>
                  </a:solidFill>
                </a:endParaRPr>
              </a:p>
            </p:txBody>
          </p:sp>
        </p:grpSp>
        <p:grpSp>
          <p:nvGrpSpPr>
            <p:cNvPr id="18" name="组合 41">
              <a:extLst>
                <a:ext uri="{FF2B5EF4-FFF2-40B4-BE49-F238E27FC236}">
                  <a16:creationId xmlns="" xmlns:a16="http://schemas.microsoft.com/office/drawing/2014/main" id="{E8D3654A-E090-46D2-8AB5-53DE5DEBBBE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389197" y="2588057"/>
              <a:ext cx="198000" cy="198000"/>
              <a:chOff x="6872016" y="3855441"/>
              <a:chExt cx="216000" cy="216000"/>
            </a:xfrm>
          </p:grpSpPr>
          <p:sp>
            <p:nvSpPr>
              <p:cNvPr id="22" name="椭圆 21">
                <a:extLst>
                  <a:ext uri="{FF2B5EF4-FFF2-40B4-BE49-F238E27FC236}">
                    <a16:creationId xmlns="" xmlns:a16="http://schemas.microsoft.com/office/drawing/2014/main" id="{0B43EBEA-ED37-4D22-B521-2055A62B47B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72016" y="3856074"/>
                <a:ext cx="216000" cy="214735"/>
              </a:xfrm>
              <a:prstGeom prst="ellipse">
                <a:avLst/>
              </a:prstGeom>
              <a:solidFill>
                <a:srgbClr val="41CFF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solidFill>
                    <a:srgbClr val="41CFF6"/>
                  </a:solidFill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="" xmlns:a16="http://schemas.microsoft.com/office/drawing/2014/main" id="{2F7C08D8-8E6F-43A9-A250-2B751580AE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25584" y="3909757"/>
                <a:ext cx="108865" cy="107367"/>
              </a:xfrm>
              <a:prstGeom prst="ellipse">
                <a:avLst/>
              </a:prstGeom>
              <a:solidFill>
                <a:srgbClr val="41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 dirty="0">
                  <a:solidFill>
                    <a:srgbClr val="41CFF6"/>
                  </a:solidFill>
                </a:endParaRPr>
              </a:p>
            </p:txBody>
          </p:sp>
        </p:grpSp>
        <p:grpSp>
          <p:nvGrpSpPr>
            <p:cNvPr id="19" name="组合 44">
              <a:extLst>
                <a:ext uri="{FF2B5EF4-FFF2-40B4-BE49-F238E27FC236}">
                  <a16:creationId xmlns="" xmlns:a16="http://schemas.microsoft.com/office/drawing/2014/main" id="{6EEDA789-D0D9-4590-B025-611036226D8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389197" y="3968529"/>
              <a:ext cx="198000" cy="198000"/>
              <a:chOff x="6872016" y="3855441"/>
              <a:chExt cx="216000" cy="216000"/>
            </a:xfrm>
          </p:grpSpPr>
          <p:sp>
            <p:nvSpPr>
              <p:cNvPr id="20" name="椭圆 19">
                <a:extLst>
                  <a:ext uri="{FF2B5EF4-FFF2-40B4-BE49-F238E27FC236}">
                    <a16:creationId xmlns="" xmlns:a16="http://schemas.microsoft.com/office/drawing/2014/main" id="{6ED7B902-C195-4B53-863A-A56BFB940E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72016" y="3854974"/>
                <a:ext cx="216000" cy="216467"/>
              </a:xfrm>
              <a:prstGeom prst="ellipse">
                <a:avLst/>
              </a:prstGeom>
              <a:solidFill>
                <a:srgbClr val="41CFF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solidFill>
                    <a:srgbClr val="41CFF6"/>
                  </a:solidFill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="" xmlns:a16="http://schemas.microsoft.com/office/drawing/2014/main" id="{7D4C4E7D-4848-4D03-97F0-F7E1B005F4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25584" y="3908658"/>
                <a:ext cx="108865" cy="109098"/>
              </a:xfrm>
              <a:prstGeom prst="ellipse">
                <a:avLst/>
              </a:prstGeom>
              <a:solidFill>
                <a:srgbClr val="41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solidFill>
                    <a:srgbClr val="41CFF6"/>
                  </a:solidFill>
                </a:endParaRPr>
              </a:p>
            </p:txBody>
          </p:sp>
        </p:grpSp>
      </p:grpSp>
      <p:sp>
        <p:nvSpPr>
          <p:cNvPr id="38" name="文本框 37">
            <a:extLst>
              <a:ext uri="{FF2B5EF4-FFF2-40B4-BE49-F238E27FC236}">
                <a16:creationId xmlns="" xmlns:a16="http://schemas.microsoft.com/office/drawing/2014/main" id="{BB40A2DF-D944-4F75-8AC5-C999142444CC}"/>
              </a:ext>
            </a:extLst>
          </p:cNvPr>
          <p:cNvSpPr txBox="1"/>
          <p:nvPr/>
        </p:nvSpPr>
        <p:spPr>
          <a:xfrm>
            <a:off x="3978346" y="1821460"/>
            <a:ext cx="44986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zh-CN" altLang="en-US" dirty="0">
                <a:solidFill>
                  <a:srgbClr val="41CFF6"/>
                </a:solidFill>
              </a:rPr>
              <a:t>短信接口安全策略调整</a:t>
            </a:r>
            <a:endParaRPr lang="en-US" altLang="zh-CN" sz="1800" dirty="0">
              <a:solidFill>
                <a:srgbClr val="41CFF6"/>
              </a:solidFill>
              <a:latin typeface="+mn-lt"/>
              <a:ea typeface="+mn-ea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="" xmlns:a16="http://schemas.microsoft.com/office/drawing/2014/main" id="{29B055D6-85C1-44A1-90F3-4E0E3D4001DD}"/>
              </a:ext>
            </a:extLst>
          </p:cNvPr>
          <p:cNvSpPr txBox="1"/>
          <p:nvPr/>
        </p:nvSpPr>
        <p:spPr>
          <a:xfrm>
            <a:off x="3703926" y="504755"/>
            <a:ext cx="1718740" cy="4973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solidFill>
                  <a:srgbClr val="41CFF6"/>
                </a:solidFill>
              </a:rPr>
              <a:t>工作亮点</a:t>
            </a:r>
            <a:endParaRPr lang="zh-CN" altLang="en-US" sz="2400" dirty="0">
              <a:solidFill>
                <a:srgbClr val="41CFF6"/>
              </a:solidFill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="" xmlns:a16="http://schemas.microsoft.com/office/drawing/2014/main" id="{0EDC35B7-E059-486E-8EB0-F8EBC832B0DC}"/>
              </a:ext>
            </a:extLst>
          </p:cNvPr>
          <p:cNvSpPr/>
          <p:nvPr/>
        </p:nvSpPr>
        <p:spPr>
          <a:xfrm>
            <a:off x="1" y="414721"/>
            <a:ext cx="3297767" cy="6096000"/>
          </a:xfrm>
          <a:prstGeom prst="rect">
            <a:avLst/>
          </a:prstGeom>
          <a:noFill/>
          <a:ln>
            <a:solidFill>
              <a:srgbClr val="41C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634259" y="1666562"/>
            <a:ext cx="4284122" cy="7571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dirty="0" smtClean="0">
                <a:solidFill>
                  <a:srgbClr val="41CFF6"/>
                </a:solidFill>
              </a:rPr>
              <a:t>2017.10.25</a:t>
            </a:r>
            <a:r>
              <a:rPr lang="zh-CN" altLang="en-US" dirty="0" smtClean="0">
                <a:solidFill>
                  <a:srgbClr val="41CFF6"/>
                </a:solidFill>
              </a:rPr>
              <a:t> 上午</a:t>
            </a:r>
            <a:r>
              <a:rPr lang="en-US" altLang="zh-CN" dirty="0" smtClean="0">
                <a:solidFill>
                  <a:srgbClr val="41CFF6"/>
                </a:solidFill>
              </a:rPr>
              <a:t>11</a:t>
            </a:r>
            <a:r>
              <a:rPr lang="zh-CN" altLang="en-US" dirty="0" smtClean="0">
                <a:solidFill>
                  <a:srgbClr val="41CFF6"/>
                </a:solidFill>
              </a:rPr>
              <a:t>点</a:t>
            </a:r>
            <a:r>
              <a:rPr lang="fi-FI" altLang="zh-CN" dirty="0" smtClean="0">
                <a:solidFill>
                  <a:srgbClr val="41CFF6"/>
                </a:solidFill>
              </a:rPr>
              <a:t>  </a:t>
            </a:r>
            <a:r>
              <a:rPr lang="zh-CN" altLang="en-US" dirty="0" smtClean="0">
                <a:solidFill>
                  <a:srgbClr val="41CFF6"/>
                </a:solidFill>
              </a:rPr>
              <a:t>短信接口被攻击</a:t>
            </a:r>
            <a:endParaRPr lang="fi-FI" altLang="zh-CN" dirty="0">
              <a:solidFill>
                <a:srgbClr val="41CFF6"/>
              </a:solidFill>
            </a:endParaRPr>
          </a:p>
          <a:p>
            <a:pPr>
              <a:lnSpc>
                <a:spcPct val="120000"/>
              </a:lnSpc>
            </a:pPr>
            <a:endParaRPr kumimoji="1" lang="zh-CN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049" y="2292265"/>
            <a:ext cx="7214984" cy="77102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77016" y="3377713"/>
            <a:ext cx="6369269" cy="10895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41CFF6"/>
                </a:solidFill>
              </a:rPr>
              <a:t>短信接口算术验证码</a:t>
            </a:r>
            <a:endParaRPr lang="en-US" altLang="zh-CN" dirty="0">
              <a:solidFill>
                <a:srgbClr val="41CFF6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41CFF6"/>
                </a:solidFill>
              </a:rPr>
              <a:t>推荐装修返现模块</a:t>
            </a:r>
            <a:endParaRPr lang="en-US" altLang="zh-CN" dirty="0">
              <a:solidFill>
                <a:srgbClr val="41CFF6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41CFF6"/>
                </a:solidFill>
              </a:rPr>
              <a:t>网址访问来源白名单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016" y="4647547"/>
            <a:ext cx="7088860" cy="287571"/>
          </a:xfrm>
          <a:prstGeom prst="rect">
            <a:avLst/>
          </a:prstGeom>
        </p:spPr>
      </p:pic>
      <p:grpSp>
        <p:nvGrpSpPr>
          <p:cNvPr id="55" name="组合 59">
            <a:extLst>
              <a:ext uri="{FF2B5EF4-FFF2-40B4-BE49-F238E27FC236}">
                <a16:creationId xmlns="" xmlns:a16="http://schemas.microsoft.com/office/drawing/2014/main" id="{50EA23E4-AA6B-4957-B201-27C931C16FE4}"/>
              </a:ext>
            </a:extLst>
          </p:cNvPr>
          <p:cNvGrpSpPr/>
          <p:nvPr/>
        </p:nvGrpSpPr>
        <p:grpSpPr>
          <a:xfrm>
            <a:off x="1" y="3352794"/>
            <a:ext cx="3297767" cy="491067"/>
            <a:chOff x="1" y="1369484"/>
            <a:chExt cx="3297767" cy="491067"/>
          </a:xfrm>
        </p:grpSpPr>
        <p:sp>
          <p:nvSpPr>
            <p:cNvPr id="56" name="矩形 55">
              <a:extLst>
                <a:ext uri="{FF2B5EF4-FFF2-40B4-BE49-F238E27FC236}">
                  <a16:creationId xmlns="" xmlns:a16="http://schemas.microsoft.com/office/drawing/2014/main" id="{C53BA70A-2675-48C6-807A-2B1AB1875627}"/>
                </a:ext>
              </a:extLst>
            </p:cNvPr>
            <p:cNvSpPr/>
            <p:nvPr/>
          </p:nvSpPr>
          <p:spPr>
            <a:xfrm>
              <a:off x="1" y="1369484"/>
              <a:ext cx="3297767" cy="491067"/>
            </a:xfrm>
            <a:prstGeom prst="rect">
              <a:avLst/>
            </a:prstGeom>
            <a:solidFill>
              <a:srgbClr val="41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/>
            </a:p>
          </p:txBody>
        </p:sp>
        <p:sp>
          <p:nvSpPr>
            <p:cNvPr id="57" name="文本框 2">
              <a:extLst>
                <a:ext uri="{FF2B5EF4-FFF2-40B4-BE49-F238E27FC236}">
                  <a16:creationId xmlns="" xmlns:a16="http://schemas.microsoft.com/office/drawing/2014/main" id="{D0C2776B-7001-4FAE-9FFE-E54994724B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3151" y="1449917"/>
              <a:ext cx="1995870" cy="379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>
                <a:defRPr/>
              </a:pPr>
              <a:r>
                <a:rPr lang="zh-CN" altLang="en-US" sz="1867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工作亮点</a:t>
              </a:r>
              <a:endParaRPr lang="zh-CN" altLang="en-US" sz="1867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58" name="文本框 15">
            <a:extLst>
              <a:ext uri="{FF2B5EF4-FFF2-40B4-BE49-F238E27FC236}">
                <a16:creationId xmlns="" xmlns:a16="http://schemas.microsoft.com/office/drawing/2014/main" id="{2DB75334-8B3F-4199-A99A-B34C8B2216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9382" y="2710037"/>
            <a:ext cx="1949979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>
              <a:defRPr/>
            </a:pPr>
            <a:r>
              <a:rPr lang="zh-CN" altLang="en-US" sz="1867" dirty="0">
                <a:solidFill>
                  <a:srgbClr val="41CFF6"/>
                </a:solidFill>
              </a:rPr>
              <a:t>重点工作小结</a:t>
            </a:r>
          </a:p>
        </p:txBody>
      </p:sp>
      <p:sp>
        <p:nvSpPr>
          <p:cNvPr id="71" name="文本框 18">
            <a:extLst>
              <a:ext uri="{FF2B5EF4-FFF2-40B4-BE49-F238E27FC236}">
                <a16:creationId xmlns="" xmlns:a16="http://schemas.microsoft.com/office/drawing/2014/main" id="{84F3FAD4-12B6-418B-82A3-08AFE8FCAD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2876" y="4277414"/>
            <a:ext cx="2631050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r>
              <a:rPr lang="zh-CN" altLang="en-US" sz="1867" dirty="0" smtClean="0">
                <a:solidFill>
                  <a:srgbClr val="41CFF6"/>
                </a:solidFill>
              </a:rPr>
              <a:t>需要改进的方向</a:t>
            </a:r>
            <a:endParaRPr lang="zh-CN" altLang="en-US" sz="1867" dirty="0">
              <a:solidFill>
                <a:srgbClr val="41CFF6"/>
              </a:solidFill>
            </a:endParaRPr>
          </a:p>
        </p:txBody>
      </p:sp>
      <p:grpSp>
        <p:nvGrpSpPr>
          <p:cNvPr id="72" name="组合 22">
            <a:extLst>
              <a:ext uri="{FF2B5EF4-FFF2-40B4-BE49-F238E27FC236}">
                <a16:creationId xmlns="" xmlns:a16="http://schemas.microsoft.com/office/drawing/2014/main" id="{E4F25484-4EA2-4F10-9736-3D20BF82FE11}"/>
              </a:ext>
            </a:extLst>
          </p:cNvPr>
          <p:cNvGrpSpPr>
            <a:grpSpLocks/>
          </p:cNvGrpSpPr>
          <p:nvPr/>
        </p:nvGrpSpPr>
        <p:grpSpPr bwMode="auto">
          <a:xfrm>
            <a:off x="605369" y="1987111"/>
            <a:ext cx="1794933" cy="461664"/>
            <a:chOff x="468174" y="782726"/>
            <a:chExt cx="1345996" cy="345728"/>
          </a:xfrm>
        </p:grpSpPr>
        <p:sp>
          <p:nvSpPr>
            <p:cNvPr id="73" name="文本框 23">
              <a:extLst>
                <a:ext uri="{FF2B5EF4-FFF2-40B4-BE49-F238E27FC236}">
                  <a16:creationId xmlns="" xmlns:a16="http://schemas.microsoft.com/office/drawing/2014/main" id="{28E83374-9123-4997-B96F-3FDD9B700F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174" y="782726"/>
              <a:ext cx="368063" cy="345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endParaRPr lang="zh-CN" altLang="en-US" sz="2400">
                <a:solidFill>
                  <a:srgbClr val="41CFF6"/>
                </a:solidFill>
              </a:endParaRPr>
            </a:p>
          </p:txBody>
        </p:sp>
        <p:sp>
          <p:nvSpPr>
            <p:cNvPr id="74" name="文本框 24">
              <a:extLst>
                <a:ext uri="{FF2B5EF4-FFF2-40B4-BE49-F238E27FC236}">
                  <a16:creationId xmlns="" xmlns:a16="http://schemas.microsoft.com/office/drawing/2014/main" id="{E6BB3F2C-2521-4DC7-A710-5AABF0D3DB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672" y="842764"/>
              <a:ext cx="1009498" cy="284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r>
                <a:rPr lang="zh-CN" altLang="en-US" sz="1867" dirty="0" smtClean="0">
                  <a:solidFill>
                    <a:srgbClr val="41CFF6"/>
                  </a:solidFill>
                </a:rPr>
                <a:t>工作小结</a:t>
              </a:r>
              <a:endParaRPr lang="zh-CN" altLang="en-US" sz="1867" dirty="0">
                <a:solidFill>
                  <a:srgbClr val="41CFF6"/>
                </a:solidFill>
              </a:endParaRPr>
            </a:p>
          </p:txBody>
        </p:sp>
      </p:grpSp>
      <p:sp>
        <p:nvSpPr>
          <p:cNvPr id="76" name="文本框 32">
            <a:extLst>
              <a:ext uri="{FF2B5EF4-FFF2-40B4-BE49-F238E27FC236}">
                <a16:creationId xmlns="" xmlns:a16="http://schemas.microsoft.com/office/drawing/2014/main" id="{817092E8-882B-4586-BF09-9AAD27220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528" y="1216787"/>
            <a:ext cx="22648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r>
              <a:rPr lang="en-US" altLang="zh-CN" sz="2400" spc="300" dirty="0">
                <a:solidFill>
                  <a:srgbClr val="41CFF6"/>
                </a:solidFill>
              </a:rPr>
              <a:t>REPORT</a:t>
            </a:r>
            <a:endParaRPr lang="zh-CN" altLang="en-US" sz="2800" spc="300" dirty="0">
              <a:solidFill>
                <a:srgbClr val="41CFF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979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2" presetClass="entr" presetSubtype="8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28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9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fill="hold" grpId="0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32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33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fill="hold" grpId="0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36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37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59" grpId="0"/>
          <p:bldP spid="70" grpId="0" animBg="1"/>
          <p:bldP spid="58" grpId="0"/>
          <p:bldP spid="71" grpId="0"/>
          <p:bldP spid="7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59" grpId="0"/>
          <p:bldP spid="70" grpId="0" animBg="1"/>
          <p:bldP spid="58" grpId="0"/>
          <p:bldP spid="71" grpId="0"/>
          <p:bldP spid="76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="" xmlns:a16="http://schemas.microsoft.com/office/drawing/2014/main" id="{4CCEC256-5833-4342-8476-EE02993B9870}"/>
              </a:ext>
            </a:extLst>
          </p:cNvPr>
          <p:cNvGrpSpPr>
            <a:grpSpLocks/>
          </p:cNvGrpSpPr>
          <p:nvPr/>
        </p:nvGrpSpPr>
        <p:grpSpPr bwMode="auto">
          <a:xfrm>
            <a:off x="4506385" y="1534270"/>
            <a:ext cx="264583" cy="3945467"/>
            <a:chOff x="3389197" y="1207584"/>
            <a:chExt cx="198000" cy="2958945"/>
          </a:xfrm>
        </p:grpSpPr>
        <p:cxnSp>
          <p:nvCxnSpPr>
            <p:cNvPr id="16" name="Straight Connector 22">
              <a:extLst>
                <a:ext uri="{FF2B5EF4-FFF2-40B4-BE49-F238E27FC236}">
                  <a16:creationId xmlns="" xmlns:a16="http://schemas.microsoft.com/office/drawing/2014/main" id="{11D600F0-3D23-4520-8861-3514464755D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484891" y="1274408"/>
              <a:ext cx="0" cy="2808000"/>
            </a:xfrm>
            <a:prstGeom prst="line">
              <a:avLst/>
            </a:prstGeom>
            <a:noFill/>
            <a:ln w="12700" algn="ctr">
              <a:solidFill>
                <a:srgbClr val="41CFF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7" name="组合 29">
              <a:extLst>
                <a:ext uri="{FF2B5EF4-FFF2-40B4-BE49-F238E27FC236}">
                  <a16:creationId xmlns="" xmlns:a16="http://schemas.microsoft.com/office/drawing/2014/main" id="{A199A10D-0B8A-45C4-B038-88FA611E55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389197" y="1207584"/>
              <a:ext cx="198000" cy="198000"/>
              <a:chOff x="6872016" y="3855441"/>
              <a:chExt cx="216000" cy="216000"/>
            </a:xfrm>
          </p:grpSpPr>
          <p:sp>
            <p:nvSpPr>
              <p:cNvPr id="24" name="椭圆 23">
                <a:extLst>
                  <a:ext uri="{FF2B5EF4-FFF2-40B4-BE49-F238E27FC236}">
                    <a16:creationId xmlns="" xmlns:a16="http://schemas.microsoft.com/office/drawing/2014/main" id="{DDBBD646-CB59-4A9C-82C1-EDB2C6462F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72016" y="3855441"/>
                <a:ext cx="216000" cy="216466"/>
              </a:xfrm>
              <a:prstGeom prst="ellipse">
                <a:avLst/>
              </a:prstGeom>
              <a:solidFill>
                <a:srgbClr val="41CFF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solidFill>
                    <a:srgbClr val="41CFF6"/>
                  </a:solidFill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="" xmlns:a16="http://schemas.microsoft.com/office/drawing/2014/main" id="{35539559-4DB5-457B-9DEC-AA9D3E654F4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25584" y="3909124"/>
                <a:ext cx="108865" cy="109100"/>
              </a:xfrm>
              <a:prstGeom prst="ellipse">
                <a:avLst/>
              </a:prstGeom>
              <a:solidFill>
                <a:srgbClr val="41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solidFill>
                    <a:srgbClr val="41CFF6"/>
                  </a:solidFill>
                </a:endParaRPr>
              </a:p>
            </p:txBody>
          </p:sp>
        </p:grpSp>
        <p:grpSp>
          <p:nvGrpSpPr>
            <p:cNvPr id="18" name="组合 41">
              <a:extLst>
                <a:ext uri="{FF2B5EF4-FFF2-40B4-BE49-F238E27FC236}">
                  <a16:creationId xmlns="" xmlns:a16="http://schemas.microsoft.com/office/drawing/2014/main" id="{E8D3654A-E090-46D2-8AB5-53DE5DEBBBE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389197" y="2588057"/>
              <a:ext cx="198000" cy="198000"/>
              <a:chOff x="6872016" y="3855441"/>
              <a:chExt cx="216000" cy="216000"/>
            </a:xfrm>
          </p:grpSpPr>
          <p:sp>
            <p:nvSpPr>
              <p:cNvPr id="22" name="椭圆 21">
                <a:extLst>
                  <a:ext uri="{FF2B5EF4-FFF2-40B4-BE49-F238E27FC236}">
                    <a16:creationId xmlns="" xmlns:a16="http://schemas.microsoft.com/office/drawing/2014/main" id="{0B43EBEA-ED37-4D22-B521-2055A62B47B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72016" y="3856074"/>
                <a:ext cx="216000" cy="214735"/>
              </a:xfrm>
              <a:prstGeom prst="ellipse">
                <a:avLst/>
              </a:prstGeom>
              <a:solidFill>
                <a:srgbClr val="41CFF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solidFill>
                    <a:srgbClr val="41CFF6"/>
                  </a:solidFill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="" xmlns:a16="http://schemas.microsoft.com/office/drawing/2014/main" id="{2F7C08D8-8E6F-43A9-A250-2B751580AE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25584" y="3909757"/>
                <a:ext cx="108865" cy="107367"/>
              </a:xfrm>
              <a:prstGeom prst="ellipse">
                <a:avLst/>
              </a:prstGeom>
              <a:solidFill>
                <a:srgbClr val="41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 dirty="0">
                  <a:solidFill>
                    <a:srgbClr val="41CFF6"/>
                  </a:solidFill>
                </a:endParaRPr>
              </a:p>
            </p:txBody>
          </p:sp>
        </p:grpSp>
        <p:grpSp>
          <p:nvGrpSpPr>
            <p:cNvPr id="19" name="组合 44">
              <a:extLst>
                <a:ext uri="{FF2B5EF4-FFF2-40B4-BE49-F238E27FC236}">
                  <a16:creationId xmlns="" xmlns:a16="http://schemas.microsoft.com/office/drawing/2014/main" id="{6EEDA789-D0D9-4590-B025-611036226D8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389197" y="3968529"/>
              <a:ext cx="198000" cy="198000"/>
              <a:chOff x="6872016" y="3855441"/>
              <a:chExt cx="216000" cy="216000"/>
            </a:xfrm>
          </p:grpSpPr>
          <p:sp>
            <p:nvSpPr>
              <p:cNvPr id="20" name="椭圆 19">
                <a:extLst>
                  <a:ext uri="{FF2B5EF4-FFF2-40B4-BE49-F238E27FC236}">
                    <a16:creationId xmlns="" xmlns:a16="http://schemas.microsoft.com/office/drawing/2014/main" id="{6ED7B902-C195-4B53-863A-A56BFB940E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72016" y="3854974"/>
                <a:ext cx="216000" cy="216467"/>
              </a:xfrm>
              <a:prstGeom prst="ellipse">
                <a:avLst/>
              </a:prstGeom>
              <a:solidFill>
                <a:srgbClr val="41CFF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solidFill>
                    <a:srgbClr val="41CFF6"/>
                  </a:solidFill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="" xmlns:a16="http://schemas.microsoft.com/office/drawing/2014/main" id="{7D4C4E7D-4848-4D03-97F0-F7E1B005F4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25584" y="3908658"/>
                <a:ext cx="108865" cy="109098"/>
              </a:xfrm>
              <a:prstGeom prst="ellipse">
                <a:avLst/>
              </a:prstGeom>
              <a:solidFill>
                <a:srgbClr val="41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solidFill>
                    <a:srgbClr val="41CFF6"/>
                  </a:solidFill>
                </a:endParaRPr>
              </a:p>
            </p:txBody>
          </p:sp>
        </p:grpSp>
      </p:grpSp>
      <p:sp>
        <p:nvSpPr>
          <p:cNvPr id="38" name="文本框 37">
            <a:extLst>
              <a:ext uri="{FF2B5EF4-FFF2-40B4-BE49-F238E27FC236}">
                <a16:creationId xmlns="" xmlns:a16="http://schemas.microsoft.com/office/drawing/2014/main" id="{BB40A2DF-D944-4F75-8AC5-C999142444CC}"/>
              </a:ext>
            </a:extLst>
          </p:cNvPr>
          <p:cNvSpPr txBox="1"/>
          <p:nvPr/>
        </p:nvSpPr>
        <p:spPr>
          <a:xfrm>
            <a:off x="4007067" y="1871726"/>
            <a:ext cx="32199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zh-CN" sz="1800" dirty="0" smtClean="0">
                <a:solidFill>
                  <a:srgbClr val="41CFF6"/>
                </a:solidFill>
                <a:latin typeface="+mn-lt"/>
                <a:ea typeface="+mn-ea"/>
              </a:rPr>
              <a:t>Mock</a:t>
            </a:r>
            <a:r>
              <a:rPr lang="zh-CN" altLang="en-US" sz="1800" dirty="0" smtClean="0">
                <a:solidFill>
                  <a:srgbClr val="41CFF6"/>
                </a:solidFill>
                <a:latin typeface="+mn-lt"/>
                <a:ea typeface="+mn-ea"/>
              </a:rPr>
              <a:t> </a:t>
            </a:r>
            <a:endParaRPr lang="en-US" altLang="zh-CN" sz="1800" dirty="0" smtClean="0">
              <a:solidFill>
                <a:srgbClr val="41CFF6"/>
              </a:solidFill>
              <a:latin typeface="+mn-lt"/>
              <a:ea typeface="+mn-ea"/>
            </a:endParaRPr>
          </a:p>
          <a:p>
            <a:pPr algn="r">
              <a:defRPr/>
            </a:pPr>
            <a:endParaRPr lang="en-US" altLang="zh-CN" dirty="0">
              <a:solidFill>
                <a:srgbClr val="41CFF6"/>
              </a:solidFill>
            </a:endParaRPr>
          </a:p>
          <a:p>
            <a:pPr algn="r">
              <a:defRPr/>
            </a:pPr>
            <a:r>
              <a:rPr lang="en-US" altLang="zh-CN" sz="1800" dirty="0" smtClean="0">
                <a:solidFill>
                  <a:srgbClr val="41CFF6"/>
                </a:solidFill>
                <a:latin typeface="+mn-lt"/>
                <a:ea typeface="+mn-ea"/>
              </a:rPr>
              <a:t>Server</a:t>
            </a:r>
            <a:endParaRPr lang="en-US" altLang="zh-CN" sz="1800" dirty="0">
              <a:solidFill>
                <a:srgbClr val="41CFF6"/>
              </a:solidFill>
              <a:latin typeface="+mn-lt"/>
              <a:ea typeface="+mn-ea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="" xmlns:a16="http://schemas.microsoft.com/office/drawing/2014/main" id="{29B055D6-85C1-44A1-90F3-4E0E3D4001DD}"/>
              </a:ext>
            </a:extLst>
          </p:cNvPr>
          <p:cNvSpPr txBox="1"/>
          <p:nvPr/>
        </p:nvSpPr>
        <p:spPr>
          <a:xfrm>
            <a:off x="3703926" y="504755"/>
            <a:ext cx="1718740" cy="4973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solidFill>
                  <a:srgbClr val="41CFF6"/>
                </a:solidFill>
              </a:rPr>
              <a:t>工作亮点</a:t>
            </a:r>
            <a:endParaRPr lang="zh-CN" altLang="en-US" sz="2400" dirty="0">
              <a:solidFill>
                <a:srgbClr val="41CFF6"/>
              </a:solidFill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="" xmlns:a16="http://schemas.microsoft.com/office/drawing/2014/main" id="{0EDC35B7-E059-486E-8EB0-F8EBC832B0DC}"/>
              </a:ext>
            </a:extLst>
          </p:cNvPr>
          <p:cNvSpPr/>
          <p:nvPr/>
        </p:nvSpPr>
        <p:spPr>
          <a:xfrm>
            <a:off x="1" y="393700"/>
            <a:ext cx="3297767" cy="6096000"/>
          </a:xfrm>
          <a:prstGeom prst="rect">
            <a:avLst/>
          </a:prstGeom>
          <a:noFill/>
          <a:ln>
            <a:solidFill>
              <a:srgbClr val="41C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213131" y="1642893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>
                <a:solidFill>
                  <a:srgbClr val="41CFF6"/>
                </a:solidFill>
              </a:rPr>
              <a:t>RAP</a:t>
            </a:r>
            <a:r>
              <a:rPr lang="zh-CN" altLang="en-US" sz="2400" dirty="0">
                <a:solidFill>
                  <a:srgbClr val="41CFF6"/>
                </a:solidFill>
              </a:rPr>
              <a:t>是一个可视化接口管理工具 通过分析接口结构，动态生成模拟数据，校验真实接口正确性， 围绕接口定义，通过一系列自动化工具提升我们的协作效率。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675" y="3270669"/>
            <a:ext cx="5287180" cy="2795023"/>
          </a:xfrm>
          <a:prstGeom prst="rect">
            <a:avLst/>
          </a:prstGeom>
        </p:spPr>
      </p:pic>
      <p:grpSp>
        <p:nvGrpSpPr>
          <p:cNvPr id="33" name="组合 59">
            <a:extLst>
              <a:ext uri="{FF2B5EF4-FFF2-40B4-BE49-F238E27FC236}">
                <a16:creationId xmlns="" xmlns:a16="http://schemas.microsoft.com/office/drawing/2014/main" id="{50EA23E4-AA6B-4957-B201-27C931C16FE4}"/>
              </a:ext>
            </a:extLst>
          </p:cNvPr>
          <p:cNvGrpSpPr/>
          <p:nvPr/>
        </p:nvGrpSpPr>
        <p:grpSpPr>
          <a:xfrm>
            <a:off x="1" y="3352794"/>
            <a:ext cx="3297767" cy="491067"/>
            <a:chOff x="1" y="1369484"/>
            <a:chExt cx="3297767" cy="491067"/>
          </a:xfrm>
        </p:grpSpPr>
        <p:sp>
          <p:nvSpPr>
            <p:cNvPr id="34" name="矩形 33">
              <a:extLst>
                <a:ext uri="{FF2B5EF4-FFF2-40B4-BE49-F238E27FC236}">
                  <a16:creationId xmlns="" xmlns:a16="http://schemas.microsoft.com/office/drawing/2014/main" id="{C53BA70A-2675-48C6-807A-2B1AB1875627}"/>
                </a:ext>
              </a:extLst>
            </p:cNvPr>
            <p:cNvSpPr/>
            <p:nvPr/>
          </p:nvSpPr>
          <p:spPr>
            <a:xfrm>
              <a:off x="1" y="1369484"/>
              <a:ext cx="3297767" cy="491067"/>
            </a:xfrm>
            <a:prstGeom prst="rect">
              <a:avLst/>
            </a:prstGeom>
            <a:solidFill>
              <a:srgbClr val="41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/>
            </a:p>
          </p:txBody>
        </p:sp>
        <p:sp>
          <p:nvSpPr>
            <p:cNvPr id="35" name="文本框 2">
              <a:extLst>
                <a:ext uri="{FF2B5EF4-FFF2-40B4-BE49-F238E27FC236}">
                  <a16:creationId xmlns="" xmlns:a16="http://schemas.microsoft.com/office/drawing/2014/main" id="{D0C2776B-7001-4FAE-9FFE-E54994724B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3151" y="1449917"/>
              <a:ext cx="1995870" cy="379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>
                <a:defRPr/>
              </a:pPr>
              <a:r>
                <a:rPr lang="zh-CN" altLang="en-US" sz="1867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工作亮点</a:t>
              </a:r>
              <a:endParaRPr lang="zh-CN" altLang="en-US" sz="1867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6" name="文本框 15">
            <a:extLst>
              <a:ext uri="{FF2B5EF4-FFF2-40B4-BE49-F238E27FC236}">
                <a16:creationId xmlns="" xmlns:a16="http://schemas.microsoft.com/office/drawing/2014/main" id="{2DB75334-8B3F-4199-A99A-B34C8B2216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9382" y="2710037"/>
            <a:ext cx="1949979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>
              <a:defRPr/>
            </a:pPr>
            <a:r>
              <a:rPr lang="zh-CN" altLang="en-US" sz="1867" dirty="0">
                <a:solidFill>
                  <a:srgbClr val="41CFF6"/>
                </a:solidFill>
              </a:rPr>
              <a:t>重点工作小结</a:t>
            </a:r>
          </a:p>
        </p:txBody>
      </p:sp>
      <p:sp>
        <p:nvSpPr>
          <p:cNvPr id="37" name="文本框 18">
            <a:extLst>
              <a:ext uri="{FF2B5EF4-FFF2-40B4-BE49-F238E27FC236}">
                <a16:creationId xmlns="" xmlns:a16="http://schemas.microsoft.com/office/drawing/2014/main" id="{84F3FAD4-12B6-418B-82A3-08AFE8FCAD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2876" y="4277414"/>
            <a:ext cx="2030776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r>
              <a:rPr lang="zh-CN" altLang="en-US" sz="1867" dirty="0" smtClean="0">
                <a:solidFill>
                  <a:srgbClr val="41CFF6"/>
                </a:solidFill>
              </a:rPr>
              <a:t>需要改进的方向</a:t>
            </a:r>
            <a:endParaRPr lang="zh-CN" altLang="en-US" sz="1867" dirty="0">
              <a:solidFill>
                <a:srgbClr val="41CFF6"/>
              </a:solidFill>
            </a:endParaRPr>
          </a:p>
        </p:txBody>
      </p:sp>
      <p:grpSp>
        <p:nvGrpSpPr>
          <p:cNvPr id="39" name="组合 22">
            <a:extLst>
              <a:ext uri="{FF2B5EF4-FFF2-40B4-BE49-F238E27FC236}">
                <a16:creationId xmlns="" xmlns:a16="http://schemas.microsoft.com/office/drawing/2014/main" id="{E4F25484-4EA2-4F10-9736-3D20BF82FE11}"/>
              </a:ext>
            </a:extLst>
          </p:cNvPr>
          <p:cNvGrpSpPr>
            <a:grpSpLocks/>
          </p:cNvGrpSpPr>
          <p:nvPr/>
        </p:nvGrpSpPr>
        <p:grpSpPr bwMode="auto">
          <a:xfrm>
            <a:off x="605369" y="1987111"/>
            <a:ext cx="1794933" cy="461664"/>
            <a:chOff x="468174" y="782726"/>
            <a:chExt cx="1345996" cy="345728"/>
          </a:xfrm>
        </p:grpSpPr>
        <p:sp>
          <p:nvSpPr>
            <p:cNvPr id="40" name="文本框 23">
              <a:extLst>
                <a:ext uri="{FF2B5EF4-FFF2-40B4-BE49-F238E27FC236}">
                  <a16:creationId xmlns="" xmlns:a16="http://schemas.microsoft.com/office/drawing/2014/main" id="{28E83374-9123-4997-B96F-3FDD9B700F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174" y="782726"/>
              <a:ext cx="368063" cy="345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endParaRPr lang="zh-CN" altLang="en-US" sz="2400">
                <a:solidFill>
                  <a:srgbClr val="41CFF6"/>
                </a:solidFill>
              </a:endParaRPr>
            </a:p>
          </p:txBody>
        </p:sp>
        <p:sp>
          <p:nvSpPr>
            <p:cNvPr id="41" name="文本框 24">
              <a:extLst>
                <a:ext uri="{FF2B5EF4-FFF2-40B4-BE49-F238E27FC236}">
                  <a16:creationId xmlns="" xmlns:a16="http://schemas.microsoft.com/office/drawing/2014/main" id="{E6BB3F2C-2521-4DC7-A710-5AABF0D3DB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672" y="842764"/>
              <a:ext cx="1009498" cy="284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r>
                <a:rPr lang="zh-CN" altLang="en-US" sz="1867" dirty="0" smtClean="0">
                  <a:solidFill>
                    <a:srgbClr val="41CFF6"/>
                  </a:solidFill>
                </a:rPr>
                <a:t>工作小结</a:t>
              </a:r>
              <a:endParaRPr lang="zh-CN" altLang="en-US" sz="1867" dirty="0">
                <a:solidFill>
                  <a:srgbClr val="41CFF6"/>
                </a:solidFill>
              </a:endParaRPr>
            </a:p>
          </p:txBody>
        </p:sp>
      </p:grpSp>
      <p:sp>
        <p:nvSpPr>
          <p:cNvPr id="43" name="文本框 32">
            <a:extLst>
              <a:ext uri="{FF2B5EF4-FFF2-40B4-BE49-F238E27FC236}">
                <a16:creationId xmlns="" xmlns:a16="http://schemas.microsoft.com/office/drawing/2014/main" id="{817092E8-882B-4586-BF09-9AAD27220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528" y="1216787"/>
            <a:ext cx="22648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r>
              <a:rPr lang="en-US" altLang="zh-CN" sz="2400" spc="300" dirty="0">
                <a:solidFill>
                  <a:srgbClr val="41CFF6"/>
                </a:solidFill>
              </a:rPr>
              <a:t>REPORT</a:t>
            </a:r>
            <a:endParaRPr lang="zh-CN" altLang="en-US" sz="2800" spc="300" dirty="0">
              <a:solidFill>
                <a:srgbClr val="41CFF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8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2" presetID="2" presetClass="entr" presetSubtype="8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3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3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8" fill="hold" grpId="0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3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39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2" fill="hold" grpId="0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4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43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59" grpId="0"/>
          <p:bldP spid="70" grpId="0" animBg="1"/>
          <p:bldP spid="36" grpId="0"/>
          <p:bldP spid="37" grpId="0"/>
          <p:bldP spid="4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2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59" grpId="0"/>
          <p:bldP spid="70" grpId="0" animBg="1"/>
          <p:bldP spid="36" grpId="0"/>
          <p:bldP spid="37" grpId="0"/>
          <p:bldP spid="43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="" xmlns:a16="http://schemas.microsoft.com/office/drawing/2014/main" id="{4CCEC256-5833-4342-8476-EE02993B9870}"/>
              </a:ext>
            </a:extLst>
          </p:cNvPr>
          <p:cNvGrpSpPr>
            <a:grpSpLocks/>
          </p:cNvGrpSpPr>
          <p:nvPr/>
        </p:nvGrpSpPr>
        <p:grpSpPr bwMode="auto">
          <a:xfrm>
            <a:off x="4506385" y="1534270"/>
            <a:ext cx="264583" cy="3945467"/>
            <a:chOff x="3389197" y="1207584"/>
            <a:chExt cx="198000" cy="2958945"/>
          </a:xfrm>
        </p:grpSpPr>
        <p:cxnSp>
          <p:nvCxnSpPr>
            <p:cNvPr id="16" name="Straight Connector 22">
              <a:extLst>
                <a:ext uri="{FF2B5EF4-FFF2-40B4-BE49-F238E27FC236}">
                  <a16:creationId xmlns="" xmlns:a16="http://schemas.microsoft.com/office/drawing/2014/main" id="{11D600F0-3D23-4520-8861-3514464755D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484891" y="1274408"/>
              <a:ext cx="0" cy="2808000"/>
            </a:xfrm>
            <a:prstGeom prst="line">
              <a:avLst/>
            </a:prstGeom>
            <a:noFill/>
            <a:ln w="12700" algn="ctr">
              <a:solidFill>
                <a:srgbClr val="41CFF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7" name="组合 29">
              <a:extLst>
                <a:ext uri="{FF2B5EF4-FFF2-40B4-BE49-F238E27FC236}">
                  <a16:creationId xmlns="" xmlns:a16="http://schemas.microsoft.com/office/drawing/2014/main" id="{A199A10D-0B8A-45C4-B038-88FA611E55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389197" y="1207584"/>
              <a:ext cx="198000" cy="198000"/>
              <a:chOff x="6872016" y="3855441"/>
              <a:chExt cx="216000" cy="216000"/>
            </a:xfrm>
          </p:grpSpPr>
          <p:sp>
            <p:nvSpPr>
              <p:cNvPr id="24" name="椭圆 23">
                <a:extLst>
                  <a:ext uri="{FF2B5EF4-FFF2-40B4-BE49-F238E27FC236}">
                    <a16:creationId xmlns="" xmlns:a16="http://schemas.microsoft.com/office/drawing/2014/main" id="{DDBBD646-CB59-4A9C-82C1-EDB2C6462F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72016" y="3855441"/>
                <a:ext cx="216000" cy="216466"/>
              </a:xfrm>
              <a:prstGeom prst="ellipse">
                <a:avLst/>
              </a:prstGeom>
              <a:solidFill>
                <a:srgbClr val="41CFF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solidFill>
                    <a:srgbClr val="41CFF6"/>
                  </a:solidFill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="" xmlns:a16="http://schemas.microsoft.com/office/drawing/2014/main" id="{35539559-4DB5-457B-9DEC-AA9D3E654F4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25584" y="3909124"/>
                <a:ext cx="108865" cy="109100"/>
              </a:xfrm>
              <a:prstGeom prst="ellipse">
                <a:avLst/>
              </a:prstGeom>
              <a:solidFill>
                <a:srgbClr val="41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solidFill>
                    <a:srgbClr val="41CFF6"/>
                  </a:solidFill>
                </a:endParaRPr>
              </a:p>
            </p:txBody>
          </p:sp>
        </p:grpSp>
        <p:grpSp>
          <p:nvGrpSpPr>
            <p:cNvPr id="18" name="组合 41">
              <a:extLst>
                <a:ext uri="{FF2B5EF4-FFF2-40B4-BE49-F238E27FC236}">
                  <a16:creationId xmlns="" xmlns:a16="http://schemas.microsoft.com/office/drawing/2014/main" id="{E8D3654A-E090-46D2-8AB5-53DE5DEBBBE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389197" y="2588057"/>
              <a:ext cx="198000" cy="198000"/>
              <a:chOff x="6872016" y="3855441"/>
              <a:chExt cx="216000" cy="216000"/>
            </a:xfrm>
          </p:grpSpPr>
          <p:sp>
            <p:nvSpPr>
              <p:cNvPr id="22" name="椭圆 21">
                <a:extLst>
                  <a:ext uri="{FF2B5EF4-FFF2-40B4-BE49-F238E27FC236}">
                    <a16:creationId xmlns="" xmlns:a16="http://schemas.microsoft.com/office/drawing/2014/main" id="{0B43EBEA-ED37-4D22-B521-2055A62B47B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72016" y="3856074"/>
                <a:ext cx="216000" cy="214735"/>
              </a:xfrm>
              <a:prstGeom prst="ellipse">
                <a:avLst/>
              </a:prstGeom>
              <a:solidFill>
                <a:srgbClr val="41CFF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solidFill>
                    <a:srgbClr val="41CFF6"/>
                  </a:solidFill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="" xmlns:a16="http://schemas.microsoft.com/office/drawing/2014/main" id="{2F7C08D8-8E6F-43A9-A250-2B751580AE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25584" y="3909757"/>
                <a:ext cx="108865" cy="107367"/>
              </a:xfrm>
              <a:prstGeom prst="ellipse">
                <a:avLst/>
              </a:prstGeom>
              <a:solidFill>
                <a:srgbClr val="41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 dirty="0">
                  <a:solidFill>
                    <a:srgbClr val="41CFF6"/>
                  </a:solidFill>
                </a:endParaRPr>
              </a:p>
            </p:txBody>
          </p:sp>
        </p:grpSp>
        <p:grpSp>
          <p:nvGrpSpPr>
            <p:cNvPr id="19" name="组合 44">
              <a:extLst>
                <a:ext uri="{FF2B5EF4-FFF2-40B4-BE49-F238E27FC236}">
                  <a16:creationId xmlns="" xmlns:a16="http://schemas.microsoft.com/office/drawing/2014/main" id="{6EEDA789-D0D9-4590-B025-611036226D8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389197" y="3968529"/>
              <a:ext cx="198000" cy="198000"/>
              <a:chOff x="6872016" y="3855441"/>
              <a:chExt cx="216000" cy="216000"/>
            </a:xfrm>
          </p:grpSpPr>
          <p:sp>
            <p:nvSpPr>
              <p:cNvPr id="20" name="椭圆 19">
                <a:extLst>
                  <a:ext uri="{FF2B5EF4-FFF2-40B4-BE49-F238E27FC236}">
                    <a16:creationId xmlns="" xmlns:a16="http://schemas.microsoft.com/office/drawing/2014/main" id="{6ED7B902-C195-4B53-863A-A56BFB940E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72016" y="3854974"/>
                <a:ext cx="216000" cy="216467"/>
              </a:xfrm>
              <a:prstGeom prst="ellipse">
                <a:avLst/>
              </a:prstGeom>
              <a:solidFill>
                <a:srgbClr val="41CFF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solidFill>
                    <a:srgbClr val="41CFF6"/>
                  </a:solidFill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="" xmlns:a16="http://schemas.microsoft.com/office/drawing/2014/main" id="{7D4C4E7D-4848-4D03-97F0-F7E1B005F4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25584" y="3908658"/>
                <a:ext cx="108865" cy="109098"/>
              </a:xfrm>
              <a:prstGeom prst="ellipse">
                <a:avLst/>
              </a:prstGeom>
              <a:solidFill>
                <a:srgbClr val="41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solidFill>
                    <a:srgbClr val="41CFF6"/>
                  </a:solidFill>
                </a:endParaRPr>
              </a:p>
            </p:txBody>
          </p:sp>
        </p:grpSp>
      </p:grpSp>
      <p:sp>
        <p:nvSpPr>
          <p:cNvPr id="38" name="文本框 37">
            <a:extLst>
              <a:ext uri="{FF2B5EF4-FFF2-40B4-BE49-F238E27FC236}">
                <a16:creationId xmlns="" xmlns:a16="http://schemas.microsoft.com/office/drawing/2014/main" id="{BB40A2DF-D944-4F75-8AC5-C999142444CC}"/>
              </a:ext>
            </a:extLst>
          </p:cNvPr>
          <p:cNvSpPr txBox="1"/>
          <p:nvPr/>
        </p:nvSpPr>
        <p:spPr>
          <a:xfrm>
            <a:off x="4028088" y="1913767"/>
            <a:ext cx="32199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zh-CN" altLang="en-US" sz="1800" dirty="0" smtClean="0">
                <a:solidFill>
                  <a:srgbClr val="41CFF6"/>
                </a:solidFill>
                <a:latin typeface="+mn-lt"/>
                <a:ea typeface="+mn-ea"/>
              </a:rPr>
              <a:t>统一</a:t>
            </a:r>
            <a:r>
              <a:rPr lang="en-US" altLang="zh-CN" dirty="0" smtClean="0">
                <a:solidFill>
                  <a:srgbClr val="41CFF6"/>
                </a:solidFill>
              </a:rPr>
              <a:t>API</a:t>
            </a:r>
            <a:r>
              <a:rPr lang="zh-CN" altLang="en-US" dirty="0" smtClean="0">
                <a:solidFill>
                  <a:srgbClr val="41CFF6"/>
                </a:solidFill>
              </a:rPr>
              <a:t>平台的接口</a:t>
            </a:r>
            <a:endParaRPr lang="en-US" altLang="zh-CN" sz="1800" dirty="0">
              <a:solidFill>
                <a:srgbClr val="41CFF6"/>
              </a:solidFill>
              <a:latin typeface="+mn-lt"/>
              <a:ea typeface="+mn-ea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="" xmlns:a16="http://schemas.microsoft.com/office/drawing/2014/main" id="{29B055D6-85C1-44A1-90F3-4E0E3D4001DD}"/>
              </a:ext>
            </a:extLst>
          </p:cNvPr>
          <p:cNvSpPr txBox="1"/>
          <p:nvPr/>
        </p:nvSpPr>
        <p:spPr>
          <a:xfrm>
            <a:off x="3703926" y="504755"/>
            <a:ext cx="1718740" cy="4973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solidFill>
                  <a:srgbClr val="41CFF6"/>
                </a:solidFill>
              </a:rPr>
              <a:t>工作亮点</a:t>
            </a:r>
            <a:endParaRPr lang="zh-CN" altLang="en-US" sz="2400" dirty="0">
              <a:solidFill>
                <a:srgbClr val="41CFF6"/>
              </a:solidFill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="" xmlns:a16="http://schemas.microsoft.com/office/drawing/2014/main" id="{0EDC35B7-E059-486E-8EB0-F8EBC832B0DC}"/>
              </a:ext>
            </a:extLst>
          </p:cNvPr>
          <p:cNvSpPr/>
          <p:nvPr/>
        </p:nvSpPr>
        <p:spPr>
          <a:xfrm>
            <a:off x="1" y="393700"/>
            <a:ext cx="3297767" cy="6096000"/>
          </a:xfrm>
          <a:prstGeom prst="rect">
            <a:avLst/>
          </a:prstGeom>
          <a:noFill/>
          <a:ln>
            <a:solidFill>
              <a:srgbClr val="41C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59">
            <a:extLst>
              <a:ext uri="{FF2B5EF4-FFF2-40B4-BE49-F238E27FC236}">
                <a16:creationId xmlns="" xmlns:a16="http://schemas.microsoft.com/office/drawing/2014/main" id="{50EA23E4-AA6B-4957-B201-27C931C16FE4}"/>
              </a:ext>
            </a:extLst>
          </p:cNvPr>
          <p:cNvGrpSpPr/>
          <p:nvPr/>
        </p:nvGrpSpPr>
        <p:grpSpPr>
          <a:xfrm>
            <a:off x="1" y="3352794"/>
            <a:ext cx="3297767" cy="491067"/>
            <a:chOff x="1" y="1369484"/>
            <a:chExt cx="3297767" cy="491067"/>
          </a:xfrm>
        </p:grpSpPr>
        <p:sp>
          <p:nvSpPr>
            <p:cNvPr id="34" name="矩形 33">
              <a:extLst>
                <a:ext uri="{FF2B5EF4-FFF2-40B4-BE49-F238E27FC236}">
                  <a16:creationId xmlns="" xmlns:a16="http://schemas.microsoft.com/office/drawing/2014/main" id="{C53BA70A-2675-48C6-807A-2B1AB1875627}"/>
                </a:ext>
              </a:extLst>
            </p:cNvPr>
            <p:cNvSpPr/>
            <p:nvPr/>
          </p:nvSpPr>
          <p:spPr>
            <a:xfrm>
              <a:off x="1" y="1369484"/>
              <a:ext cx="3297767" cy="491067"/>
            </a:xfrm>
            <a:prstGeom prst="rect">
              <a:avLst/>
            </a:prstGeom>
            <a:solidFill>
              <a:srgbClr val="41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/>
            </a:p>
          </p:txBody>
        </p:sp>
        <p:sp>
          <p:nvSpPr>
            <p:cNvPr id="35" name="文本框 2">
              <a:extLst>
                <a:ext uri="{FF2B5EF4-FFF2-40B4-BE49-F238E27FC236}">
                  <a16:creationId xmlns="" xmlns:a16="http://schemas.microsoft.com/office/drawing/2014/main" id="{D0C2776B-7001-4FAE-9FFE-E54994724B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3151" y="1449917"/>
              <a:ext cx="1995870" cy="379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>
                <a:defRPr/>
              </a:pPr>
              <a:r>
                <a:rPr lang="zh-CN" altLang="en-US" sz="1867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工作亮点</a:t>
              </a:r>
              <a:endParaRPr lang="zh-CN" altLang="en-US" sz="1867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6" name="文本框 15">
            <a:extLst>
              <a:ext uri="{FF2B5EF4-FFF2-40B4-BE49-F238E27FC236}">
                <a16:creationId xmlns="" xmlns:a16="http://schemas.microsoft.com/office/drawing/2014/main" id="{2DB75334-8B3F-4199-A99A-B34C8B2216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9382" y="2710037"/>
            <a:ext cx="1949979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>
              <a:defRPr/>
            </a:pPr>
            <a:r>
              <a:rPr lang="zh-CN" altLang="en-US" sz="1867" dirty="0">
                <a:solidFill>
                  <a:srgbClr val="41CFF6"/>
                </a:solidFill>
              </a:rPr>
              <a:t>重点工作小结</a:t>
            </a:r>
          </a:p>
        </p:txBody>
      </p:sp>
      <p:sp>
        <p:nvSpPr>
          <p:cNvPr id="37" name="文本框 18">
            <a:extLst>
              <a:ext uri="{FF2B5EF4-FFF2-40B4-BE49-F238E27FC236}">
                <a16:creationId xmlns="" xmlns:a16="http://schemas.microsoft.com/office/drawing/2014/main" id="{84F3FAD4-12B6-418B-82A3-08AFE8FCAD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2876" y="4277414"/>
            <a:ext cx="2509072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r>
              <a:rPr lang="zh-CN" altLang="en-US" sz="1867" dirty="0" smtClean="0">
                <a:solidFill>
                  <a:srgbClr val="41CFF6"/>
                </a:solidFill>
              </a:rPr>
              <a:t>需要改进的方向</a:t>
            </a:r>
            <a:endParaRPr lang="zh-CN" altLang="en-US" sz="1867" dirty="0">
              <a:solidFill>
                <a:srgbClr val="41CFF6"/>
              </a:solidFill>
            </a:endParaRPr>
          </a:p>
        </p:txBody>
      </p:sp>
      <p:grpSp>
        <p:nvGrpSpPr>
          <p:cNvPr id="39" name="组合 22">
            <a:extLst>
              <a:ext uri="{FF2B5EF4-FFF2-40B4-BE49-F238E27FC236}">
                <a16:creationId xmlns="" xmlns:a16="http://schemas.microsoft.com/office/drawing/2014/main" id="{E4F25484-4EA2-4F10-9736-3D20BF82FE11}"/>
              </a:ext>
            </a:extLst>
          </p:cNvPr>
          <p:cNvGrpSpPr>
            <a:grpSpLocks/>
          </p:cNvGrpSpPr>
          <p:nvPr/>
        </p:nvGrpSpPr>
        <p:grpSpPr bwMode="auto">
          <a:xfrm>
            <a:off x="605369" y="1987111"/>
            <a:ext cx="1794933" cy="461664"/>
            <a:chOff x="468174" y="782726"/>
            <a:chExt cx="1345996" cy="345728"/>
          </a:xfrm>
        </p:grpSpPr>
        <p:sp>
          <p:nvSpPr>
            <p:cNvPr id="40" name="文本框 23">
              <a:extLst>
                <a:ext uri="{FF2B5EF4-FFF2-40B4-BE49-F238E27FC236}">
                  <a16:creationId xmlns="" xmlns:a16="http://schemas.microsoft.com/office/drawing/2014/main" id="{28E83374-9123-4997-B96F-3FDD9B700F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174" y="782726"/>
              <a:ext cx="368063" cy="345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endParaRPr lang="zh-CN" altLang="en-US" sz="2400">
                <a:solidFill>
                  <a:srgbClr val="41CFF6"/>
                </a:solidFill>
              </a:endParaRPr>
            </a:p>
          </p:txBody>
        </p:sp>
        <p:sp>
          <p:nvSpPr>
            <p:cNvPr id="41" name="文本框 24">
              <a:extLst>
                <a:ext uri="{FF2B5EF4-FFF2-40B4-BE49-F238E27FC236}">
                  <a16:creationId xmlns="" xmlns:a16="http://schemas.microsoft.com/office/drawing/2014/main" id="{E6BB3F2C-2521-4DC7-A710-5AABF0D3DB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672" y="842764"/>
              <a:ext cx="1009498" cy="284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r>
                <a:rPr lang="zh-CN" altLang="en-US" sz="1867" dirty="0" smtClean="0">
                  <a:solidFill>
                    <a:srgbClr val="41CFF6"/>
                  </a:solidFill>
                </a:rPr>
                <a:t>工作小结</a:t>
              </a:r>
              <a:endParaRPr lang="zh-CN" altLang="en-US" sz="1867" dirty="0">
                <a:solidFill>
                  <a:srgbClr val="41CFF6"/>
                </a:solidFill>
              </a:endParaRPr>
            </a:p>
          </p:txBody>
        </p:sp>
      </p:grpSp>
      <p:sp>
        <p:nvSpPr>
          <p:cNvPr id="43" name="文本框 32">
            <a:extLst>
              <a:ext uri="{FF2B5EF4-FFF2-40B4-BE49-F238E27FC236}">
                <a16:creationId xmlns="" xmlns:a16="http://schemas.microsoft.com/office/drawing/2014/main" id="{817092E8-882B-4586-BF09-9AAD27220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528" y="1216787"/>
            <a:ext cx="22648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r>
              <a:rPr lang="en-US" altLang="zh-CN" sz="2400" spc="300" dirty="0">
                <a:solidFill>
                  <a:srgbClr val="41CFF6"/>
                </a:solidFill>
              </a:rPr>
              <a:t>REPORT</a:t>
            </a:r>
            <a:endParaRPr lang="zh-CN" altLang="en-US" sz="2800" spc="300" dirty="0">
              <a:solidFill>
                <a:srgbClr val="41CFF6"/>
              </a:solidFill>
            </a:endParaRPr>
          </a:p>
        </p:txBody>
      </p:sp>
      <p:grpSp>
        <p:nvGrpSpPr>
          <p:cNvPr id="30" name="组合 13">
            <a:extLst>
              <a:ext uri="{FF2B5EF4-FFF2-40B4-BE49-F238E27FC236}">
                <a16:creationId xmlns="" xmlns:a16="http://schemas.microsoft.com/office/drawing/2014/main" id="{188F5BFF-82EA-4925-A931-133DAC14624D}"/>
              </a:ext>
            </a:extLst>
          </p:cNvPr>
          <p:cNvGrpSpPr>
            <a:grpSpLocks/>
          </p:cNvGrpSpPr>
          <p:nvPr/>
        </p:nvGrpSpPr>
        <p:grpSpPr bwMode="auto">
          <a:xfrm>
            <a:off x="4933953" y="1678452"/>
            <a:ext cx="1907116" cy="1579033"/>
            <a:chOff x="5781515" y="1144184"/>
            <a:chExt cx="949804" cy="787030"/>
          </a:xfrm>
        </p:grpSpPr>
        <p:grpSp>
          <p:nvGrpSpPr>
            <p:cNvPr id="31" name="组合 43">
              <a:extLst>
                <a:ext uri="{FF2B5EF4-FFF2-40B4-BE49-F238E27FC236}">
                  <a16:creationId xmlns="" xmlns:a16="http://schemas.microsoft.com/office/drawing/2014/main" id="{63872348-82B5-43B6-853D-619A18AFE0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63062" y="1144184"/>
              <a:ext cx="787030" cy="787030"/>
              <a:chOff x="2675030" y="5257801"/>
              <a:chExt cx="828000" cy="828000"/>
            </a:xfrm>
          </p:grpSpPr>
          <p:sp>
            <p:nvSpPr>
              <p:cNvPr id="45" name="椭圆 44">
                <a:extLst>
                  <a:ext uri="{FF2B5EF4-FFF2-40B4-BE49-F238E27FC236}">
                    <a16:creationId xmlns="" xmlns:a16="http://schemas.microsoft.com/office/drawing/2014/main" id="{9A86DE01-7238-4801-98EA-43BE8A2D221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74635" y="5257801"/>
                <a:ext cx="828455" cy="828000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67">
                  <a:solidFill>
                    <a:srgbClr val="41CFF6"/>
                  </a:solidFill>
                </a:endParaRPr>
              </a:p>
            </p:txBody>
          </p:sp>
          <p:sp>
            <p:nvSpPr>
              <p:cNvPr id="46" name="弧形 18">
                <a:extLst>
                  <a:ext uri="{FF2B5EF4-FFF2-40B4-BE49-F238E27FC236}">
                    <a16:creationId xmlns="" xmlns:a16="http://schemas.microsoft.com/office/drawing/2014/main" id="{60CFADCB-F01C-4A19-9FF4-ED6D3DB0CBB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74635" y="5257801"/>
                <a:ext cx="828455" cy="828000"/>
              </a:xfrm>
              <a:prstGeom prst="arc">
                <a:avLst>
                  <a:gd name="adj1" fmla="val 9494877"/>
                  <a:gd name="adj2" fmla="val 6222402"/>
                </a:avLst>
              </a:prstGeom>
              <a:ln w="38100">
                <a:solidFill>
                  <a:srgbClr val="41CF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67">
                  <a:solidFill>
                    <a:srgbClr val="41CFF6"/>
                  </a:solidFill>
                </a:endParaRPr>
              </a:p>
            </p:txBody>
          </p:sp>
        </p:grpSp>
        <p:sp>
          <p:nvSpPr>
            <p:cNvPr id="44" name="文本框 43">
              <a:extLst>
                <a:ext uri="{FF2B5EF4-FFF2-40B4-BE49-F238E27FC236}">
                  <a16:creationId xmlns="" xmlns:a16="http://schemas.microsoft.com/office/drawing/2014/main" id="{3AA9A249-CEFE-4C4C-A0F3-905034739F86}"/>
                </a:ext>
              </a:extLst>
            </p:cNvPr>
            <p:cNvSpPr txBox="1"/>
            <p:nvPr/>
          </p:nvSpPr>
          <p:spPr>
            <a:xfrm>
              <a:off x="5781515" y="1467804"/>
              <a:ext cx="949804" cy="15854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67" smtClean="0">
                  <a:solidFill>
                    <a:srgbClr val="41CFF6"/>
                  </a:solidFill>
                  <a:latin typeface="+mn-ea"/>
                  <a:ea typeface="+mn-ea"/>
                </a:rPr>
                <a:t>登录接口</a:t>
              </a:r>
              <a:endParaRPr lang="zh-CN" altLang="en-US" sz="1467" b="1" dirty="0">
                <a:solidFill>
                  <a:srgbClr val="41CFF6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47" name="组合 13">
            <a:extLst>
              <a:ext uri="{FF2B5EF4-FFF2-40B4-BE49-F238E27FC236}">
                <a16:creationId xmlns="" xmlns:a16="http://schemas.microsoft.com/office/drawing/2014/main" id="{188F5BFF-82EA-4925-A931-133DAC14624D}"/>
              </a:ext>
            </a:extLst>
          </p:cNvPr>
          <p:cNvGrpSpPr>
            <a:grpSpLocks/>
          </p:cNvGrpSpPr>
          <p:nvPr/>
        </p:nvGrpSpPr>
        <p:grpSpPr bwMode="auto">
          <a:xfrm>
            <a:off x="6213481" y="1697270"/>
            <a:ext cx="1907116" cy="1579033"/>
            <a:chOff x="5781515" y="1144184"/>
            <a:chExt cx="949804" cy="787030"/>
          </a:xfrm>
        </p:grpSpPr>
        <p:grpSp>
          <p:nvGrpSpPr>
            <p:cNvPr id="48" name="组合 43">
              <a:extLst>
                <a:ext uri="{FF2B5EF4-FFF2-40B4-BE49-F238E27FC236}">
                  <a16:creationId xmlns="" xmlns:a16="http://schemas.microsoft.com/office/drawing/2014/main" id="{63872348-82B5-43B6-853D-619A18AFE0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63062" y="1144184"/>
              <a:ext cx="787030" cy="787030"/>
              <a:chOff x="2675030" y="5257801"/>
              <a:chExt cx="828000" cy="828000"/>
            </a:xfrm>
          </p:grpSpPr>
          <p:sp>
            <p:nvSpPr>
              <p:cNvPr id="50" name="椭圆 49">
                <a:extLst>
                  <a:ext uri="{FF2B5EF4-FFF2-40B4-BE49-F238E27FC236}">
                    <a16:creationId xmlns="" xmlns:a16="http://schemas.microsoft.com/office/drawing/2014/main" id="{9A86DE01-7238-4801-98EA-43BE8A2D221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74635" y="5257801"/>
                <a:ext cx="828455" cy="828000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67">
                  <a:solidFill>
                    <a:srgbClr val="41CFF6"/>
                  </a:solidFill>
                </a:endParaRPr>
              </a:p>
            </p:txBody>
          </p:sp>
          <p:sp>
            <p:nvSpPr>
              <p:cNvPr id="51" name="弧形 18">
                <a:extLst>
                  <a:ext uri="{FF2B5EF4-FFF2-40B4-BE49-F238E27FC236}">
                    <a16:creationId xmlns="" xmlns:a16="http://schemas.microsoft.com/office/drawing/2014/main" id="{60CFADCB-F01C-4A19-9FF4-ED6D3DB0CBB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74635" y="5257801"/>
                <a:ext cx="828455" cy="828000"/>
              </a:xfrm>
              <a:prstGeom prst="arc">
                <a:avLst>
                  <a:gd name="adj1" fmla="val 9494877"/>
                  <a:gd name="adj2" fmla="val 6222402"/>
                </a:avLst>
              </a:prstGeom>
              <a:ln w="38100">
                <a:solidFill>
                  <a:srgbClr val="41CF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67">
                  <a:solidFill>
                    <a:srgbClr val="41CFF6"/>
                  </a:solidFill>
                </a:endParaRPr>
              </a:p>
            </p:txBody>
          </p:sp>
        </p:grpSp>
        <p:sp>
          <p:nvSpPr>
            <p:cNvPr id="49" name="文本框 48">
              <a:extLst>
                <a:ext uri="{FF2B5EF4-FFF2-40B4-BE49-F238E27FC236}">
                  <a16:creationId xmlns="" xmlns:a16="http://schemas.microsoft.com/office/drawing/2014/main" id="{3AA9A249-CEFE-4C4C-A0F3-905034739F86}"/>
                </a:ext>
              </a:extLst>
            </p:cNvPr>
            <p:cNvSpPr txBox="1"/>
            <p:nvPr/>
          </p:nvSpPr>
          <p:spPr>
            <a:xfrm>
              <a:off x="5781515" y="1467804"/>
              <a:ext cx="949804" cy="15854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67" dirty="0" smtClean="0">
                  <a:solidFill>
                    <a:srgbClr val="41CFF6"/>
                  </a:solidFill>
                  <a:latin typeface="+mn-ea"/>
                  <a:ea typeface="+mn-ea"/>
                </a:rPr>
                <a:t>注册接口</a:t>
              </a:r>
              <a:endParaRPr lang="zh-CN" altLang="en-US" sz="1467" b="1" dirty="0">
                <a:solidFill>
                  <a:srgbClr val="41CFF6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52" name="组合 13">
            <a:extLst>
              <a:ext uri="{FF2B5EF4-FFF2-40B4-BE49-F238E27FC236}">
                <a16:creationId xmlns="" xmlns:a16="http://schemas.microsoft.com/office/drawing/2014/main" id="{188F5BFF-82EA-4925-A931-133DAC14624D}"/>
              </a:ext>
            </a:extLst>
          </p:cNvPr>
          <p:cNvGrpSpPr>
            <a:grpSpLocks/>
          </p:cNvGrpSpPr>
          <p:nvPr/>
        </p:nvGrpSpPr>
        <p:grpSpPr bwMode="auto">
          <a:xfrm>
            <a:off x="7567053" y="1715214"/>
            <a:ext cx="1907116" cy="1579033"/>
            <a:chOff x="5781515" y="1144184"/>
            <a:chExt cx="949804" cy="787030"/>
          </a:xfrm>
        </p:grpSpPr>
        <p:grpSp>
          <p:nvGrpSpPr>
            <p:cNvPr id="53" name="组合 43">
              <a:extLst>
                <a:ext uri="{FF2B5EF4-FFF2-40B4-BE49-F238E27FC236}">
                  <a16:creationId xmlns="" xmlns:a16="http://schemas.microsoft.com/office/drawing/2014/main" id="{63872348-82B5-43B6-853D-619A18AFE0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63062" y="1144184"/>
              <a:ext cx="787030" cy="787030"/>
              <a:chOff x="2675030" y="5257801"/>
              <a:chExt cx="828000" cy="828000"/>
            </a:xfrm>
          </p:grpSpPr>
          <p:sp>
            <p:nvSpPr>
              <p:cNvPr id="55" name="椭圆 54">
                <a:extLst>
                  <a:ext uri="{FF2B5EF4-FFF2-40B4-BE49-F238E27FC236}">
                    <a16:creationId xmlns="" xmlns:a16="http://schemas.microsoft.com/office/drawing/2014/main" id="{9A86DE01-7238-4801-98EA-43BE8A2D221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74635" y="5257801"/>
                <a:ext cx="828455" cy="828000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67">
                  <a:solidFill>
                    <a:srgbClr val="41CFF6"/>
                  </a:solidFill>
                </a:endParaRPr>
              </a:p>
            </p:txBody>
          </p:sp>
          <p:sp>
            <p:nvSpPr>
              <p:cNvPr id="56" name="弧形 18">
                <a:extLst>
                  <a:ext uri="{FF2B5EF4-FFF2-40B4-BE49-F238E27FC236}">
                    <a16:creationId xmlns="" xmlns:a16="http://schemas.microsoft.com/office/drawing/2014/main" id="{60CFADCB-F01C-4A19-9FF4-ED6D3DB0CBB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74635" y="5257801"/>
                <a:ext cx="828455" cy="828000"/>
              </a:xfrm>
              <a:prstGeom prst="arc">
                <a:avLst>
                  <a:gd name="adj1" fmla="val 9494877"/>
                  <a:gd name="adj2" fmla="val 6222402"/>
                </a:avLst>
              </a:prstGeom>
              <a:ln w="38100">
                <a:solidFill>
                  <a:srgbClr val="41CF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67">
                  <a:solidFill>
                    <a:srgbClr val="41CFF6"/>
                  </a:solidFill>
                </a:endParaRPr>
              </a:p>
            </p:txBody>
          </p:sp>
        </p:grpSp>
        <p:sp>
          <p:nvSpPr>
            <p:cNvPr id="54" name="文本框 53">
              <a:extLst>
                <a:ext uri="{FF2B5EF4-FFF2-40B4-BE49-F238E27FC236}">
                  <a16:creationId xmlns="" xmlns:a16="http://schemas.microsoft.com/office/drawing/2014/main" id="{3AA9A249-CEFE-4C4C-A0F3-905034739F86}"/>
                </a:ext>
              </a:extLst>
            </p:cNvPr>
            <p:cNvSpPr txBox="1"/>
            <p:nvPr/>
          </p:nvSpPr>
          <p:spPr>
            <a:xfrm>
              <a:off x="5781515" y="1467804"/>
              <a:ext cx="949804" cy="15854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67" dirty="0">
                  <a:solidFill>
                    <a:srgbClr val="41CFF6"/>
                  </a:solidFill>
                  <a:latin typeface="+mn-ea"/>
                </a:rPr>
                <a:t>图片验证码</a:t>
              </a:r>
            </a:p>
          </p:txBody>
        </p:sp>
      </p:grpSp>
      <p:grpSp>
        <p:nvGrpSpPr>
          <p:cNvPr id="57" name="组合 13">
            <a:extLst>
              <a:ext uri="{FF2B5EF4-FFF2-40B4-BE49-F238E27FC236}">
                <a16:creationId xmlns="" xmlns:a16="http://schemas.microsoft.com/office/drawing/2014/main" id="{188F5BFF-82EA-4925-A931-133DAC14624D}"/>
              </a:ext>
            </a:extLst>
          </p:cNvPr>
          <p:cNvGrpSpPr>
            <a:grpSpLocks/>
          </p:cNvGrpSpPr>
          <p:nvPr/>
        </p:nvGrpSpPr>
        <p:grpSpPr bwMode="auto">
          <a:xfrm>
            <a:off x="8909245" y="1715213"/>
            <a:ext cx="1907116" cy="1579033"/>
            <a:chOff x="5781515" y="1144184"/>
            <a:chExt cx="949804" cy="787030"/>
          </a:xfrm>
        </p:grpSpPr>
        <p:grpSp>
          <p:nvGrpSpPr>
            <p:cNvPr id="58" name="组合 43">
              <a:extLst>
                <a:ext uri="{FF2B5EF4-FFF2-40B4-BE49-F238E27FC236}">
                  <a16:creationId xmlns="" xmlns:a16="http://schemas.microsoft.com/office/drawing/2014/main" id="{63872348-82B5-43B6-853D-619A18AFE0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63062" y="1144184"/>
              <a:ext cx="787030" cy="787030"/>
              <a:chOff x="2675030" y="5257801"/>
              <a:chExt cx="828000" cy="828000"/>
            </a:xfrm>
          </p:grpSpPr>
          <p:sp>
            <p:nvSpPr>
              <p:cNvPr id="61" name="椭圆 60">
                <a:extLst>
                  <a:ext uri="{FF2B5EF4-FFF2-40B4-BE49-F238E27FC236}">
                    <a16:creationId xmlns="" xmlns:a16="http://schemas.microsoft.com/office/drawing/2014/main" id="{9A86DE01-7238-4801-98EA-43BE8A2D221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74635" y="5257801"/>
                <a:ext cx="828455" cy="828000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67">
                  <a:solidFill>
                    <a:srgbClr val="41CFF6"/>
                  </a:solidFill>
                </a:endParaRPr>
              </a:p>
            </p:txBody>
          </p:sp>
          <p:sp>
            <p:nvSpPr>
              <p:cNvPr id="62" name="弧形 18">
                <a:extLst>
                  <a:ext uri="{FF2B5EF4-FFF2-40B4-BE49-F238E27FC236}">
                    <a16:creationId xmlns="" xmlns:a16="http://schemas.microsoft.com/office/drawing/2014/main" id="{60CFADCB-F01C-4A19-9FF4-ED6D3DB0CBB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74635" y="5257801"/>
                <a:ext cx="828455" cy="828000"/>
              </a:xfrm>
              <a:prstGeom prst="arc">
                <a:avLst>
                  <a:gd name="adj1" fmla="val 9494877"/>
                  <a:gd name="adj2" fmla="val 6222402"/>
                </a:avLst>
              </a:prstGeom>
              <a:ln w="38100">
                <a:solidFill>
                  <a:srgbClr val="41CF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67">
                  <a:solidFill>
                    <a:srgbClr val="41CFF6"/>
                  </a:solidFill>
                </a:endParaRPr>
              </a:p>
            </p:txBody>
          </p:sp>
        </p:grpSp>
        <p:sp>
          <p:nvSpPr>
            <p:cNvPr id="60" name="文本框 59">
              <a:extLst>
                <a:ext uri="{FF2B5EF4-FFF2-40B4-BE49-F238E27FC236}">
                  <a16:creationId xmlns="" xmlns:a16="http://schemas.microsoft.com/office/drawing/2014/main" id="{3AA9A249-CEFE-4C4C-A0F3-905034739F86}"/>
                </a:ext>
              </a:extLst>
            </p:cNvPr>
            <p:cNvSpPr txBox="1"/>
            <p:nvPr/>
          </p:nvSpPr>
          <p:spPr>
            <a:xfrm>
              <a:off x="5781515" y="1467804"/>
              <a:ext cx="949804" cy="15854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67" dirty="0" smtClean="0">
                  <a:solidFill>
                    <a:srgbClr val="41CFF6"/>
                  </a:solidFill>
                  <a:latin typeface="+mn-ea"/>
                  <a:ea typeface="+mn-ea"/>
                </a:rPr>
                <a:t>短信接口</a:t>
              </a:r>
              <a:endParaRPr lang="zh-CN" altLang="en-US" sz="1467" b="1" dirty="0">
                <a:solidFill>
                  <a:srgbClr val="41CFF6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63" name="组合 13">
            <a:extLst>
              <a:ext uri="{FF2B5EF4-FFF2-40B4-BE49-F238E27FC236}">
                <a16:creationId xmlns="" xmlns:a16="http://schemas.microsoft.com/office/drawing/2014/main" id="{188F5BFF-82EA-4925-A931-133DAC14624D}"/>
              </a:ext>
            </a:extLst>
          </p:cNvPr>
          <p:cNvGrpSpPr>
            <a:grpSpLocks/>
          </p:cNvGrpSpPr>
          <p:nvPr/>
        </p:nvGrpSpPr>
        <p:grpSpPr bwMode="auto">
          <a:xfrm>
            <a:off x="10296185" y="1697269"/>
            <a:ext cx="1907116" cy="1579033"/>
            <a:chOff x="5781515" y="1144184"/>
            <a:chExt cx="949804" cy="787030"/>
          </a:xfrm>
        </p:grpSpPr>
        <p:grpSp>
          <p:nvGrpSpPr>
            <p:cNvPr id="64" name="组合 43">
              <a:extLst>
                <a:ext uri="{FF2B5EF4-FFF2-40B4-BE49-F238E27FC236}">
                  <a16:creationId xmlns="" xmlns:a16="http://schemas.microsoft.com/office/drawing/2014/main" id="{63872348-82B5-43B6-853D-619A18AFE0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63062" y="1144184"/>
              <a:ext cx="787030" cy="787030"/>
              <a:chOff x="2675030" y="5257801"/>
              <a:chExt cx="828000" cy="828000"/>
            </a:xfrm>
          </p:grpSpPr>
          <p:sp>
            <p:nvSpPr>
              <p:cNvPr id="66" name="椭圆 65">
                <a:extLst>
                  <a:ext uri="{FF2B5EF4-FFF2-40B4-BE49-F238E27FC236}">
                    <a16:creationId xmlns="" xmlns:a16="http://schemas.microsoft.com/office/drawing/2014/main" id="{9A86DE01-7238-4801-98EA-43BE8A2D221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74635" y="5257801"/>
                <a:ext cx="828455" cy="828000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67">
                  <a:solidFill>
                    <a:srgbClr val="41CFF6"/>
                  </a:solidFill>
                </a:endParaRPr>
              </a:p>
            </p:txBody>
          </p:sp>
          <p:sp>
            <p:nvSpPr>
              <p:cNvPr id="67" name="弧形 18">
                <a:extLst>
                  <a:ext uri="{FF2B5EF4-FFF2-40B4-BE49-F238E27FC236}">
                    <a16:creationId xmlns="" xmlns:a16="http://schemas.microsoft.com/office/drawing/2014/main" id="{60CFADCB-F01C-4A19-9FF4-ED6D3DB0CBB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74635" y="5257801"/>
                <a:ext cx="828455" cy="828000"/>
              </a:xfrm>
              <a:prstGeom prst="arc">
                <a:avLst>
                  <a:gd name="adj1" fmla="val 9494877"/>
                  <a:gd name="adj2" fmla="val 6222402"/>
                </a:avLst>
              </a:prstGeom>
              <a:ln w="38100">
                <a:solidFill>
                  <a:srgbClr val="41CF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67">
                  <a:solidFill>
                    <a:srgbClr val="41CFF6"/>
                  </a:solidFill>
                </a:endParaRPr>
              </a:p>
            </p:txBody>
          </p:sp>
        </p:grpSp>
        <p:sp>
          <p:nvSpPr>
            <p:cNvPr id="65" name="文本框 64">
              <a:extLst>
                <a:ext uri="{FF2B5EF4-FFF2-40B4-BE49-F238E27FC236}">
                  <a16:creationId xmlns="" xmlns:a16="http://schemas.microsoft.com/office/drawing/2014/main" id="{3AA9A249-CEFE-4C4C-A0F3-905034739F86}"/>
                </a:ext>
              </a:extLst>
            </p:cNvPr>
            <p:cNvSpPr txBox="1"/>
            <p:nvPr/>
          </p:nvSpPr>
          <p:spPr>
            <a:xfrm>
              <a:off x="5781515" y="1467804"/>
              <a:ext cx="949804" cy="15854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67" dirty="0" smtClean="0">
                  <a:solidFill>
                    <a:srgbClr val="41CFF6"/>
                  </a:solidFill>
                  <a:latin typeface="+mn-ea"/>
                </a:rPr>
                <a:t>图片上传接口</a:t>
              </a:r>
              <a:endParaRPr lang="zh-CN" altLang="en-US" sz="1467" b="1" dirty="0">
                <a:solidFill>
                  <a:srgbClr val="41CFF6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2204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2" presetID="2" presetClass="entr" presetSubtype="8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3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3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8" fill="hold" grpId="0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3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39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2" fill="hold" grpId="0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4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43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2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6" presetClass="emph" presetSubtype="0" decel="10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50" dur="2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1" presetID="6" presetClass="emph" presetSubtype="0" decel="10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52" dur="2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3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25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6" presetClass="emph" presetSubtype="0" decel="10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59" dur="2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decel="10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2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2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6" presetClass="emph" presetSubtype="0" decel="10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68" dur="25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" presetID="6" presetClass="emph" presetSubtype="0" decel="10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70" dur="25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25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6" presetClass="emph" presetSubtype="0" decel="10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77" dur="250" fill="hold"/>
                                            <p:tgtEl>
                                              <p:spTgt spid="5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8" presetID="6" presetClass="emph" presetSubtype="0" decel="10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79" dur="250" fill="hold"/>
                                            <p:tgtEl>
                                              <p:spTgt spid="57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0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2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2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25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6" presetClass="emph" presetSubtype="0" decel="10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86" dur="250" fill="hold"/>
                                            <p:tgtEl>
                                              <p:spTgt spid="6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decel="10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250" fill="hold"/>
                                            <p:tgtEl>
                                              <p:spTgt spid="63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59" grpId="0"/>
          <p:bldP spid="70" grpId="0" animBg="1"/>
          <p:bldP spid="36" grpId="0"/>
          <p:bldP spid="37" grpId="0"/>
          <p:bldP spid="4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2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2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6" presetClass="emph" presetSubtype="0" decel="10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50" dur="2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1" presetID="6" presetClass="emph" presetSubtype="0" decel="10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52" dur="2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3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25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6" presetClass="emph" presetSubtype="0" decel="10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59" dur="2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decel="10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2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2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6" presetClass="emph" presetSubtype="0" decel="10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68" dur="25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" presetID="6" presetClass="emph" presetSubtype="0" decel="10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70" dur="25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25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6" presetClass="emph" presetSubtype="0" decel="10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77" dur="250" fill="hold"/>
                                            <p:tgtEl>
                                              <p:spTgt spid="5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8" presetID="6" presetClass="emph" presetSubtype="0" decel="10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79" dur="250" fill="hold"/>
                                            <p:tgtEl>
                                              <p:spTgt spid="57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0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2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2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25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6" presetClass="emph" presetSubtype="0" decel="10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86" dur="250" fill="hold"/>
                                            <p:tgtEl>
                                              <p:spTgt spid="6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decel="10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250" fill="hold"/>
                                            <p:tgtEl>
                                              <p:spTgt spid="63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59" grpId="0"/>
          <p:bldP spid="70" grpId="0" animBg="1"/>
          <p:bldP spid="36" grpId="0"/>
          <p:bldP spid="37" grpId="0"/>
          <p:bldP spid="43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0A1EA9D5-EB98-4571-92D6-84278AD74D26}"/>
              </a:ext>
            </a:extLst>
          </p:cNvPr>
          <p:cNvSpPr txBox="1"/>
          <p:nvPr/>
        </p:nvSpPr>
        <p:spPr>
          <a:xfrm>
            <a:off x="4684507" y="1882763"/>
            <a:ext cx="335668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altLang="zh-CN" sz="6000" b="1" dirty="0">
                <a:solidFill>
                  <a:srgbClr val="41CF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11500" b="1" dirty="0">
                <a:solidFill>
                  <a:srgbClr val="41CF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6000" b="1" dirty="0">
              <a:solidFill>
                <a:srgbClr val="41CFF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47D50E6E-2245-4959-8E17-306CBC73BD50}"/>
              </a:ext>
            </a:extLst>
          </p:cNvPr>
          <p:cNvSpPr txBox="1"/>
          <p:nvPr/>
        </p:nvSpPr>
        <p:spPr>
          <a:xfrm>
            <a:off x="4116082" y="3747939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zh-CN" altLang="en-US" sz="4800" b="1" dirty="0" smtClean="0">
                <a:solidFill>
                  <a:srgbClr val="41CF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需要改进的方向</a:t>
            </a:r>
            <a:endParaRPr lang="zh-CN" altLang="en-US" sz="4800" b="1" dirty="0">
              <a:solidFill>
                <a:srgbClr val="41CFF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6664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6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4">
            <a:extLst>
              <a:ext uri="{FF2B5EF4-FFF2-40B4-BE49-F238E27FC236}">
                <a16:creationId xmlns="" xmlns:a16="http://schemas.microsoft.com/office/drawing/2014/main" id="{BC515EF0-8040-4081-8A96-4883EF4CB83E}"/>
              </a:ext>
            </a:extLst>
          </p:cNvPr>
          <p:cNvSpPr/>
          <p:nvPr/>
        </p:nvSpPr>
        <p:spPr>
          <a:xfrm>
            <a:off x="4390770" y="3852299"/>
            <a:ext cx="6958050" cy="891746"/>
          </a:xfrm>
          <a:custGeom>
            <a:avLst/>
            <a:gdLst/>
            <a:ahLst/>
            <a:cxnLst/>
            <a:rect l="l" t="t" r="r" b="b"/>
            <a:pathLst>
              <a:path w="6958050" h="891746">
                <a:moveTo>
                  <a:pt x="651452" y="0"/>
                </a:moveTo>
                <a:cubicBezTo>
                  <a:pt x="654597" y="17"/>
                  <a:pt x="657721" y="37"/>
                  <a:pt x="660824" y="137"/>
                </a:cubicBezTo>
                <a:lnTo>
                  <a:pt x="664036" y="137"/>
                </a:lnTo>
                <a:lnTo>
                  <a:pt x="664036" y="184"/>
                </a:lnTo>
                <a:cubicBezTo>
                  <a:pt x="1590628" y="7435"/>
                  <a:pt x="676311" y="269331"/>
                  <a:pt x="1687772" y="289560"/>
                </a:cubicBezTo>
                <a:lnTo>
                  <a:pt x="1687772" y="289607"/>
                </a:lnTo>
                <a:lnTo>
                  <a:pt x="6656981" y="289607"/>
                </a:lnTo>
                <a:lnTo>
                  <a:pt x="6958050" y="590677"/>
                </a:lnTo>
                <a:lnTo>
                  <a:pt x="6656981" y="891746"/>
                </a:lnTo>
                <a:lnTo>
                  <a:pt x="1672712" y="891746"/>
                </a:lnTo>
                <a:lnTo>
                  <a:pt x="1672712" y="891406"/>
                </a:lnTo>
                <a:cubicBezTo>
                  <a:pt x="665748" y="888776"/>
                  <a:pt x="1594217" y="609525"/>
                  <a:pt x="651452" y="594360"/>
                </a:cubicBezTo>
                <a:lnTo>
                  <a:pt x="651452" y="590677"/>
                </a:lnTo>
                <a:lnTo>
                  <a:pt x="234846" y="590677"/>
                </a:lnTo>
                <a:lnTo>
                  <a:pt x="0" y="137"/>
                </a:lnTo>
                <a:lnTo>
                  <a:pt x="651452" y="137"/>
                </a:lnTo>
                <a:close/>
              </a:path>
            </a:pathLst>
          </a:custGeom>
          <a:noFill/>
          <a:ln w="12700">
            <a:solidFill>
              <a:srgbClr val="41C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18" rIns="91437" bIns="45718" rtlCol="0" anchor="ctr"/>
          <a:lstStyle/>
          <a:p>
            <a:pPr algn="ctr"/>
            <a:endParaRPr lang="zh-CN" altLang="en-US">
              <a:solidFill>
                <a:srgbClr val="41CFF6"/>
              </a:solidFill>
            </a:endParaRPr>
          </a:p>
        </p:txBody>
      </p:sp>
      <p:sp>
        <p:nvSpPr>
          <p:cNvPr id="3" name="TextBox 16">
            <a:extLst>
              <a:ext uri="{FF2B5EF4-FFF2-40B4-BE49-F238E27FC236}">
                <a16:creationId xmlns="" xmlns:a16="http://schemas.microsoft.com/office/drawing/2014/main" id="{7DC9E2D9-226E-4DBE-8BB2-3C01D912929E}"/>
              </a:ext>
            </a:extLst>
          </p:cNvPr>
          <p:cNvSpPr txBox="1"/>
          <p:nvPr/>
        </p:nvSpPr>
        <p:spPr>
          <a:xfrm>
            <a:off x="4770588" y="3916753"/>
            <a:ext cx="600531" cy="461772"/>
          </a:xfrm>
          <a:prstGeom prst="rect">
            <a:avLst/>
          </a:prstGeom>
          <a:noFill/>
        </p:spPr>
        <p:txBody>
          <a:bodyPr wrap="square" lIns="91437" tIns="45718" rIns="91437" bIns="45718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41CFF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zh-CN" altLang="en-US" sz="2400" b="1" dirty="0">
              <a:solidFill>
                <a:srgbClr val="41CFF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2">
            <a:extLst>
              <a:ext uri="{FF2B5EF4-FFF2-40B4-BE49-F238E27FC236}">
                <a16:creationId xmlns="" xmlns:a16="http://schemas.microsoft.com/office/drawing/2014/main" id="{59B8FD76-5198-43B2-9D9D-FBEBBA5DCFA0}"/>
              </a:ext>
            </a:extLst>
          </p:cNvPr>
          <p:cNvSpPr/>
          <p:nvPr/>
        </p:nvSpPr>
        <p:spPr>
          <a:xfrm flipH="1">
            <a:off x="6135502" y="4227429"/>
            <a:ext cx="3166152" cy="253281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37" tIns="0" rIns="91437" bIns="0" rtlCol="0" anchor="t"/>
          <a:lstStyle/>
          <a:p>
            <a:r>
              <a:rPr lang="zh-CN" altLang="en-US" sz="1400" dirty="0" smtClean="0">
                <a:solidFill>
                  <a:srgbClr val="41CFF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进一步增强团队协作能力</a:t>
            </a:r>
            <a:endParaRPr lang="zh-CN" altLang="en-US" sz="1400" dirty="0">
              <a:solidFill>
                <a:srgbClr val="41CFF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五边形 20">
            <a:extLst>
              <a:ext uri="{FF2B5EF4-FFF2-40B4-BE49-F238E27FC236}">
                <a16:creationId xmlns="" xmlns:a16="http://schemas.microsoft.com/office/drawing/2014/main" id="{88DCD82A-FEE8-46EA-B056-C1B96733A82A}"/>
              </a:ext>
            </a:extLst>
          </p:cNvPr>
          <p:cNvSpPr/>
          <p:nvPr/>
        </p:nvSpPr>
        <p:spPr>
          <a:xfrm>
            <a:off x="4045876" y="3012376"/>
            <a:ext cx="7302944" cy="891746"/>
          </a:xfrm>
          <a:custGeom>
            <a:avLst/>
            <a:gdLst/>
            <a:ahLst/>
            <a:cxnLst/>
            <a:rect l="l" t="t" r="r" b="b"/>
            <a:pathLst>
              <a:path w="7302944" h="891746">
                <a:moveTo>
                  <a:pt x="996346" y="0"/>
                </a:moveTo>
                <a:lnTo>
                  <a:pt x="996413" y="1"/>
                </a:lnTo>
                <a:lnTo>
                  <a:pt x="1052216" y="1"/>
                </a:lnTo>
                <a:lnTo>
                  <a:pt x="1052216" y="817"/>
                </a:lnTo>
                <a:cubicBezTo>
                  <a:pt x="1906614" y="15796"/>
                  <a:pt x="1037470" y="269656"/>
                  <a:pt x="2032666" y="289560"/>
                </a:cubicBezTo>
                <a:lnTo>
                  <a:pt x="2032666" y="289607"/>
                </a:lnTo>
                <a:lnTo>
                  <a:pt x="7001875" y="289607"/>
                </a:lnTo>
                <a:lnTo>
                  <a:pt x="7302944" y="590677"/>
                </a:lnTo>
                <a:lnTo>
                  <a:pt x="7001875" y="891746"/>
                </a:lnTo>
                <a:lnTo>
                  <a:pt x="2017606" y="891746"/>
                </a:lnTo>
                <a:lnTo>
                  <a:pt x="2017606" y="891406"/>
                </a:lnTo>
                <a:cubicBezTo>
                  <a:pt x="1010642" y="888776"/>
                  <a:pt x="1939110" y="609525"/>
                  <a:pt x="996346" y="594360"/>
                </a:cubicBezTo>
                <a:lnTo>
                  <a:pt x="996346" y="590541"/>
                </a:lnTo>
                <a:lnTo>
                  <a:pt x="664036" y="590541"/>
                </a:lnTo>
                <a:lnTo>
                  <a:pt x="664036" y="590542"/>
                </a:lnTo>
                <a:lnTo>
                  <a:pt x="234846" y="590542"/>
                </a:lnTo>
                <a:lnTo>
                  <a:pt x="0" y="2"/>
                </a:lnTo>
                <a:lnTo>
                  <a:pt x="528119" y="2"/>
                </a:lnTo>
                <a:lnTo>
                  <a:pt x="528119" y="1"/>
                </a:lnTo>
                <a:lnTo>
                  <a:pt x="996346" y="1"/>
                </a:lnTo>
                <a:close/>
              </a:path>
            </a:pathLst>
          </a:custGeom>
          <a:noFill/>
          <a:ln w="12700">
            <a:solidFill>
              <a:srgbClr val="41CFF6"/>
            </a:solidFill>
          </a:ln>
          <a:effectLst>
            <a:outerShdw blurRad="152400" dist="63500" dir="2700000" sx="90000" sy="9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18" rIns="91437" bIns="45718" rtlCol="0" anchor="ctr"/>
          <a:lstStyle/>
          <a:p>
            <a:pPr algn="ctr"/>
            <a:endParaRPr lang="zh-CN" altLang="en-US">
              <a:solidFill>
                <a:srgbClr val="41CFF6"/>
              </a:solidFill>
            </a:endParaRPr>
          </a:p>
        </p:txBody>
      </p:sp>
      <p:sp>
        <p:nvSpPr>
          <p:cNvPr id="7" name="TextBox 22">
            <a:extLst>
              <a:ext uri="{FF2B5EF4-FFF2-40B4-BE49-F238E27FC236}">
                <a16:creationId xmlns="" xmlns:a16="http://schemas.microsoft.com/office/drawing/2014/main" id="{6DCD8DF7-5349-4A7E-8AC9-8C699C7AF01F}"/>
              </a:ext>
            </a:extLst>
          </p:cNvPr>
          <p:cNvSpPr txBox="1"/>
          <p:nvPr/>
        </p:nvSpPr>
        <p:spPr>
          <a:xfrm>
            <a:off x="4770588" y="3076831"/>
            <a:ext cx="600531" cy="461772"/>
          </a:xfrm>
          <a:prstGeom prst="rect">
            <a:avLst/>
          </a:prstGeom>
          <a:noFill/>
        </p:spPr>
        <p:txBody>
          <a:bodyPr wrap="square" lIns="91437" tIns="45718" rIns="91437" bIns="45718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41CFF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zh-CN" altLang="en-US" sz="2400" b="1" dirty="0">
              <a:solidFill>
                <a:srgbClr val="41CFF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42">
            <a:extLst>
              <a:ext uri="{FF2B5EF4-FFF2-40B4-BE49-F238E27FC236}">
                <a16:creationId xmlns="" xmlns:a16="http://schemas.microsoft.com/office/drawing/2014/main" id="{F9878711-9010-4C75-B5D3-62CA562DAF92}"/>
              </a:ext>
            </a:extLst>
          </p:cNvPr>
          <p:cNvSpPr/>
          <p:nvPr/>
        </p:nvSpPr>
        <p:spPr>
          <a:xfrm flipH="1">
            <a:off x="6135501" y="3387506"/>
            <a:ext cx="3166153" cy="253281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37" tIns="0" rIns="91437" bIns="0" rtlCol="0" anchor="t"/>
          <a:lstStyle/>
          <a:p>
            <a:r>
              <a:rPr lang="zh-CN" altLang="en-US" sz="1400" dirty="0" smtClean="0">
                <a:solidFill>
                  <a:srgbClr val="41CFF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加强对公司现有业务流程熟悉程度</a:t>
            </a:r>
            <a:endParaRPr lang="zh-CN" altLang="en-US" sz="1400" dirty="0">
              <a:solidFill>
                <a:srgbClr val="41CFF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五边形 26">
            <a:extLst>
              <a:ext uri="{FF2B5EF4-FFF2-40B4-BE49-F238E27FC236}">
                <a16:creationId xmlns="" xmlns:a16="http://schemas.microsoft.com/office/drawing/2014/main" id="{2781A37F-28A2-42AA-866A-1EAC38207A3A}"/>
              </a:ext>
            </a:extLst>
          </p:cNvPr>
          <p:cNvSpPr/>
          <p:nvPr/>
        </p:nvSpPr>
        <p:spPr>
          <a:xfrm>
            <a:off x="3712533" y="2172453"/>
            <a:ext cx="7636287" cy="891746"/>
          </a:xfrm>
          <a:custGeom>
            <a:avLst/>
            <a:gdLst/>
            <a:ahLst/>
            <a:cxnLst/>
            <a:rect l="l" t="t" r="r" b="b"/>
            <a:pathLst>
              <a:path w="7636287" h="891746">
                <a:moveTo>
                  <a:pt x="1320799" y="0"/>
                </a:moveTo>
                <a:cubicBezTo>
                  <a:pt x="2268219" y="5080"/>
                  <a:pt x="1341119" y="269240"/>
                  <a:pt x="2357119" y="289560"/>
                </a:cubicBezTo>
                <a:lnTo>
                  <a:pt x="2357119" y="289607"/>
                </a:lnTo>
                <a:lnTo>
                  <a:pt x="7335218" y="289607"/>
                </a:lnTo>
                <a:lnTo>
                  <a:pt x="7636287" y="590677"/>
                </a:lnTo>
                <a:lnTo>
                  <a:pt x="7335218" y="891746"/>
                </a:lnTo>
                <a:lnTo>
                  <a:pt x="2350949" y="891746"/>
                </a:lnTo>
                <a:lnTo>
                  <a:pt x="2350949" y="891485"/>
                </a:lnTo>
                <a:cubicBezTo>
                  <a:pt x="1329644" y="890412"/>
                  <a:pt x="2266322" y="609570"/>
                  <a:pt x="1320799" y="594360"/>
                </a:cubicBezTo>
                <a:lnTo>
                  <a:pt x="1320799" y="592127"/>
                </a:lnTo>
                <a:lnTo>
                  <a:pt x="664036" y="592127"/>
                </a:lnTo>
                <a:lnTo>
                  <a:pt x="451620" y="592127"/>
                </a:lnTo>
                <a:lnTo>
                  <a:pt x="234846" y="592127"/>
                </a:lnTo>
                <a:lnTo>
                  <a:pt x="0" y="1587"/>
                </a:lnTo>
                <a:lnTo>
                  <a:pt x="451620" y="1587"/>
                </a:lnTo>
                <a:lnTo>
                  <a:pt x="664036" y="1587"/>
                </a:lnTo>
                <a:lnTo>
                  <a:pt x="1320799" y="1587"/>
                </a:lnTo>
                <a:close/>
              </a:path>
            </a:pathLst>
          </a:custGeom>
          <a:noFill/>
          <a:ln w="12700">
            <a:solidFill>
              <a:srgbClr val="41CFF6"/>
            </a:solidFill>
          </a:ln>
          <a:effectLst>
            <a:outerShdw blurRad="152400" dist="63500" dir="2700000" sx="90000" sy="9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18" rIns="91437" bIns="45718" rtlCol="0" anchor="ctr"/>
          <a:lstStyle/>
          <a:p>
            <a:pPr algn="ctr"/>
            <a:endParaRPr lang="zh-CN" altLang="en-US">
              <a:solidFill>
                <a:srgbClr val="41CFF6"/>
              </a:solidFill>
            </a:endParaRPr>
          </a:p>
        </p:txBody>
      </p:sp>
      <p:sp>
        <p:nvSpPr>
          <p:cNvPr id="11" name="TextBox 28">
            <a:extLst>
              <a:ext uri="{FF2B5EF4-FFF2-40B4-BE49-F238E27FC236}">
                <a16:creationId xmlns="" xmlns:a16="http://schemas.microsoft.com/office/drawing/2014/main" id="{4003163C-E662-4CE8-B84F-19CFC8952FDC}"/>
              </a:ext>
            </a:extLst>
          </p:cNvPr>
          <p:cNvSpPr txBox="1"/>
          <p:nvPr/>
        </p:nvSpPr>
        <p:spPr>
          <a:xfrm>
            <a:off x="4770588" y="2236909"/>
            <a:ext cx="600531" cy="461772"/>
          </a:xfrm>
          <a:prstGeom prst="rect">
            <a:avLst/>
          </a:prstGeom>
          <a:noFill/>
        </p:spPr>
        <p:txBody>
          <a:bodyPr wrap="square" lIns="91437" tIns="45718" rIns="91437" bIns="45718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41CFF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zh-CN" altLang="en-US" sz="2400" b="1" dirty="0">
              <a:solidFill>
                <a:srgbClr val="41CFF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42">
            <a:extLst>
              <a:ext uri="{FF2B5EF4-FFF2-40B4-BE49-F238E27FC236}">
                <a16:creationId xmlns="" xmlns:a16="http://schemas.microsoft.com/office/drawing/2014/main" id="{7246117B-7BED-4D77-9B6D-FE4111833DBF}"/>
              </a:ext>
            </a:extLst>
          </p:cNvPr>
          <p:cNvSpPr/>
          <p:nvPr/>
        </p:nvSpPr>
        <p:spPr>
          <a:xfrm flipH="1">
            <a:off x="6135502" y="2547584"/>
            <a:ext cx="2058686" cy="253281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37" tIns="0" rIns="91437" bIns="0" rtlCol="0" anchor="t"/>
          <a:lstStyle/>
          <a:p>
            <a:r>
              <a:rPr lang="zh-CN" altLang="en-US" sz="1400" dirty="0" smtClean="0">
                <a:solidFill>
                  <a:srgbClr val="41CFF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加强自己的技术素养</a:t>
            </a:r>
            <a:endParaRPr lang="zh-CN" altLang="en-US" sz="1400" dirty="0">
              <a:solidFill>
                <a:srgbClr val="41CFF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五边形 33">
            <a:extLst>
              <a:ext uri="{FF2B5EF4-FFF2-40B4-BE49-F238E27FC236}">
                <a16:creationId xmlns="" xmlns:a16="http://schemas.microsoft.com/office/drawing/2014/main" id="{965D1CE0-18F4-4F32-B5E7-B337D2106C95}"/>
              </a:ext>
            </a:extLst>
          </p:cNvPr>
          <p:cNvSpPr/>
          <p:nvPr/>
        </p:nvSpPr>
        <p:spPr>
          <a:xfrm>
            <a:off x="4706966" y="4765342"/>
            <a:ext cx="6641854" cy="891746"/>
          </a:xfrm>
          <a:custGeom>
            <a:avLst/>
            <a:gdLst/>
            <a:ahLst/>
            <a:cxnLst/>
            <a:rect l="l" t="t" r="r" b="b"/>
            <a:pathLst>
              <a:path w="6641854" h="891746">
                <a:moveTo>
                  <a:pt x="555533" y="0"/>
                </a:moveTo>
                <a:lnTo>
                  <a:pt x="564835" y="136"/>
                </a:lnTo>
                <a:lnTo>
                  <a:pt x="664036" y="136"/>
                </a:lnTo>
                <a:lnTo>
                  <a:pt x="664036" y="2126"/>
                </a:lnTo>
                <a:cubicBezTo>
                  <a:pt x="1429373" y="26578"/>
                  <a:pt x="618003" y="270083"/>
                  <a:pt x="1591853" y="289560"/>
                </a:cubicBezTo>
                <a:lnTo>
                  <a:pt x="1591853" y="289607"/>
                </a:lnTo>
                <a:lnTo>
                  <a:pt x="6340785" y="289607"/>
                </a:lnTo>
                <a:lnTo>
                  <a:pt x="6641854" y="590677"/>
                </a:lnTo>
                <a:lnTo>
                  <a:pt x="6340785" y="891746"/>
                </a:lnTo>
                <a:lnTo>
                  <a:pt x="1356516" y="891746"/>
                </a:lnTo>
                <a:lnTo>
                  <a:pt x="1356516" y="884877"/>
                </a:lnTo>
                <a:cubicBezTo>
                  <a:pt x="716420" y="842452"/>
                  <a:pt x="1416769" y="608214"/>
                  <a:pt x="555533" y="594360"/>
                </a:cubicBezTo>
                <a:lnTo>
                  <a:pt x="555533" y="590676"/>
                </a:lnTo>
                <a:lnTo>
                  <a:pt x="234846" y="590676"/>
                </a:lnTo>
                <a:lnTo>
                  <a:pt x="0" y="136"/>
                </a:lnTo>
                <a:lnTo>
                  <a:pt x="555533" y="136"/>
                </a:lnTo>
                <a:close/>
              </a:path>
            </a:pathLst>
          </a:custGeom>
          <a:noFill/>
          <a:ln w="12700">
            <a:solidFill>
              <a:srgbClr val="41CFF6"/>
            </a:solidFill>
          </a:ln>
          <a:effectLst>
            <a:outerShdw blurRad="152400" dist="63500" dir="2700000" sx="90000" sy="9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18" rIns="91437" bIns="45718" rtlCol="0" anchor="ctr"/>
          <a:lstStyle/>
          <a:p>
            <a:pPr algn="ctr"/>
            <a:endParaRPr lang="zh-CN" altLang="en-US">
              <a:solidFill>
                <a:srgbClr val="41CFF6"/>
              </a:solidFill>
            </a:endParaRPr>
          </a:p>
        </p:txBody>
      </p:sp>
      <p:sp>
        <p:nvSpPr>
          <p:cNvPr id="15" name="TextBox 34">
            <a:extLst>
              <a:ext uri="{FF2B5EF4-FFF2-40B4-BE49-F238E27FC236}">
                <a16:creationId xmlns="" xmlns:a16="http://schemas.microsoft.com/office/drawing/2014/main" id="{A19B64DF-DE57-479B-B752-A0F4A96E52B8}"/>
              </a:ext>
            </a:extLst>
          </p:cNvPr>
          <p:cNvSpPr txBox="1"/>
          <p:nvPr/>
        </p:nvSpPr>
        <p:spPr>
          <a:xfrm>
            <a:off x="4770588" y="4829797"/>
            <a:ext cx="600531" cy="461772"/>
          </a:xfrm>
          <a:prstGeom prst="rect">
            <a:avLst/>
          </a:prstGeom>
          <a:noFill/>
        </p:spPr>
        <p:txBody>
          <a:bodyPr wrap="square" lIns="91437" tIns="45718" rIns="91437" bIns="45718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41CFF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zh-CN" altLang="en-US" sz="2400" b="1" dirty="0">
              <a:solidFill>
                <a:srgbClr val="41CFF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42">
            <a:extLst>
              <a:ext uri="{FF2B5EF4-FFF2-40B4-BE49-F238E27FC236}">
                <a16:creationId xmlns="" xmlns:a16="http://schemas.microsoft.com/office/drawing/2014/main" id="{0EE31835-8ADB-497F-8339-2E494EC86CA5}"/>
              </a:ext>
            </a:extLst>
          </p:cNvPr>
          <p:cNvSpPr/>
          <p:nvPr/>
        </p:nvSpPr>
        <p:spPr>
          <a:xfrm flipH="1">
            <a:off x="6135502" y="5140472"/>
            <a:ext cx="2640636" cy="253281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37" tIns="0" rIns="91437" bIns="0" rtlCol="0" anchor="t"/>
          <a:lstStyle/>
          <a:p>
            <a:r>
              <a:rPr lang="zh-CN" altLang="en-US" sz="1400" dirty="0" smtClean="0">
                <a:solidFill>
                  <a:srgbClr val="41CFF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加强对行业的</a:t>
            </a:r>
            <a:r>
              <a:rPr lang="zh-CN" altLang="en-US" sz="1400" smtClean="0">
                <a:solidFill>
                  <a:srgbClr val="41CFF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知识的学习</a:t>
            </a:r>
            <a:endParaRPr lang="zh-CN" altLang="en-US" sz="1400" dirty="0">
              <a:solidFill>
                <a:srgbClr val="41CFF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CF072021-58E3-4777-8172-56F6C626DA5E}"/>
              </a:ext>
            </a:extLst>
          </p:cNvPr>
          <p:cNvSpPr txBox="1"/>
          <p:nvPr/>
        </p:nvSpPr>
        <p:spPr>
          <a:xfrm>
            <a:off x="3703926" y="504757"/>
            <a:ext cx="2642070" cy="4973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solidFill>
                  <a:srgbClr val="41CFF6"/>
                </a:solidFill>
              </a:rPr>
              <a:t>需要改进的方向</a:t>
            </a:r>
            <a:endParaRPr lang="zh-CN" altLang="en-US" sz="2400" dirty="0">
              <a:solidFill>
                <a:srgbClr val="41CFF6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3B229C67-F1BB-45B4-B223-7F4EA27FB3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3151" y="2059515"/>
            <a:ext cx="1208616" cy="379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867" dirty="0" smtClean="0">
                <a:solidFill>
                  <a:srgbClr val="41CFF6"/>
                </a:solidFill>
              </a:rPr>
              <a:t>工作小结</a:t>
            </a:r>
            <a:endParaRPr lang="zh-CN" altLang="en-US" sz="1867" dirty="0">
              <a:solidFill>
                <a:srgbClr val="41CFF6"/>
              </a:solidFill>
            </a:endParaRPr>
          </a:p>
        </p:txBody>
      </p:sp>
      <p:sp>
        <p:nvSpPr>
          <p:cNvPr id="20" name="文本框 15">
            <a:extLst>
              <a:ext uri="{FF2B5EF4-FFF2-40B4-BE49-F238E27FC236}">
                <a16:creationId xmlns="" xmlns:a16="http://schemas.microsoft.com/office/drawing/2014/main" id="{58C56833-B03F-4456-9479-8075D0858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2876" y="3564100"/>
            <a:ext cx="1208891" cy="379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r>
              <a:rPr lang="zh-CN" altLang="en-US" sz="1867" dirty="0" smtClean="0">
                <a:solidFill>
                  <a:srgbClr val="41CFF6"/>
                </a:solidFill>
              </a:rPr>
              <a:t>工作亮点</a:t>
            </a:r>
            <a:endParaRPr lang="zh-CN" altLang="en-US" sz="1867" dirty="0">
              <a:solidFill>
                <a:srgbClr val="41CFF6"/>
              </a:solidFill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="" xmlns:a16="http://schemas.microsoft.com/office/drawing/2014/main" id="{8EEF9E8E-E15A-42AD-8FE2-D58A45414AA0}"/>
              </a:ext>
            </a:extLst>
          </p:cNvPr>
          <p:cNvGrpSpPr/>
          <p:nvPr/>
        </p:nvGrpSpPr>
        <p:grpSpPr>
          <a:xfrm>
            <a:off x="-1" y="4235385"/>
            <a:ext cx="3297767" cy="491067"/>
            <a:chOff x="-1" y="4235385"/>
            <a:chExt cx="3297767" cy="491067"/>
          </a:xfrm>
        </p:grpSpPr>
        <p:sp>
          <p:nvSpPr>
            <p:cNvPr id="22" name="矩形 21">
              <a:extLst>
                <a:ext uri="{FF2B5EF4-FFF2-40B4-BE49-F238E27FC236}">
                  <a16:creationId xmlns="" xmlns:a16="http://schemas.microsoft.com/office/drawing/2014/main" id="{44E64F59-FB6B-42EA-B192-E24C59648F68}"/>
                </a:ext>
              </a:extLst>
            </p:cNvPr>
            <p:cNvSpPr/>
            <p:nvPr/>
          </p:nvSpPr>
          <p:spPr>
            <a:xfrm>
              <a:off x="-1" y="4235385"/>
              <a:ext cx="3297767" cy="491067"/>
            </a:xfrm>
            <a:prstGeom prst="rect">
              <a:avLst/>
            </a:prstGeom>
            <a:solidFill>
              <a:srgbClr val="41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 dirty="0"/>
            </a:p>
          </p:txBody>
        </p:sp>
        <p:sp>
          <p:nvSpPr>
            <p:cNvPr id="23" name="文本框 18">
              <a:extLst>
                <a:ext uri="{FF2B5EF4-FFF2-40B4-BE49-F238E27FC236}">
                  <a16:creationId xmlns="" xmlns:a16="http://schemas.microsoft.com/office/drawing/2014/main" id="{45109D40-3D0D-48B6-B2E0-BE7BF7726E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2876" y="4277414"/>
              <a:ext cx="2006655" cy="379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r>
                <a:rPr lang="zh-CN" altLang="en-US" sz="1867" dirty="0" smtClean="0"/>
                <a:t>需要改进的方向</a:t>
              </a:r>
              <a:endParaRPr lang="zh-CN" altLang="en-US" sz="1867" dirty="0"/>
            </a:p>
          </p:txBody>
        </p:sp>
      </p:grpSp>
      <p:grpSp>
        <p:nvGrpSpPr>
          <p:cNvPr id="24" name="组合 22">
            <a:extLst>
              <a:ext uri="{FF2B5EF4-FFF2-40B4-BE49-F238E27FC236}">
                <a16:creationId xmlns="" xmlns:a16="http://schemas.microsoft.com/office/drawing/2014/main" id="{28407D1F-2531-4BF2-A2BF-CC5C6FCB4BBB}"/>
              </a:ext>
            </a:extLst>
          </p:cNvPr>
          <p:cNvGrpSpPr>
            <a:grpSpLocks/>
          </p:cNvGrpSpPr>
          <p:nvPr/>
        </p:nvGrpSpPr>
        <p:grpSpPr bwMode="auto">
          <a:xfrm>
            <a:off x="624418" y="2770610"/>
            <a:ext cx="2354943" cy="461664"/>
            <a:chOff x="468174" y="782726"/>
            <a:chExt cx="1765940" cy="345728"/>
          </a:xfrm>
        </p:grpSpPr>
        <p:sp>
          <p:nvSpPr>
            <p:cNvPr id="25" name="文本框 23">
              <a:extLst>
                <a:ext uri="{FF2B5EF4-FFF2-40B4-BE49-F238E27FC236}">
                  <a16:creationId xmlns="" xmlns:a16="http://schemas.microsoft.com/office/drawing/2014/main" id="{31B5F738-B7E8-484A-AA66-3076CFB042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174" y="782726"/>
              <a:ext cx="368063" cy="345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endParaRPr lang="zh-CN" altLang="en-US" sz="2400">
                <a:solidFill>
                  <a:srgbClr val="41CFF6"/>
                </a:solidFill>
              </a:endParaRPr>
            </a:p>
          </p:txBody>
        </p:sp>
        <p:sp>
          <p:nvSpPr>
            <p:cNvPr id="26" name="文本框 24">
              <a:extLst>
                <a:ext uri="{FF2B5EF4-FFF2-40B4-BE49-F238E27FC236}">
                  <a16:creationId xmlns="" xmlns:a16="http://schemas.microsoft.com/office/drawing/2014/main" id="{29CDFC3F-8891-46C6-9AC3-A9FF46290E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672" y="842764"/>
              <a:ext cx="1429442" cy="284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r>
                <a:rPr lang="zh-CN" altLang="en-US" sz="1867" smtClean="0">
                  <a:solidFill>
                    <a:srgbClr val="41CFF6"/>
                  </a:solidFill>
                </a:rPr>
                <a:t>重点工作小结</a:t>
              </a:r>
              <a:endParaRPr lang="zh-CN" altLang="en-US" sz="1867" dirty="0">
                <a:solidFill>
                  <a:srgbClr val="41CFF6"/>
                </a:solidFill>
              </a:endParaRPr>
            </a:p>
          </p:txBody>
        </p:sp>
      </p:grpSp>
      <p:sp>
        <p:nvSpPr>
          <p:cNvPr id="28" name="文本框 32">
            <a:extLst>
              <a:ext uri="{FF2B5EF4-FFF2-40B4-BE49-F238E27FC236}">
                <a16:creationId xmlns="" xmlns:a16="http://schemas.microsoft.com/office/drawing/2014/main" id="{0CF8E06F-F0C3-4D6E-AA31-AD7AC1ED3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528" y="1216787"/>
            <a:ext cx="22648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r>
              <a:rPr lang="en-US" altLang="zh-CN" sz="2400" spc="300" dirty="0">
                <a:solidFill>
                  <a:srgbClr val="41CFF6"/>
                </a:solidFill>
              </a:rPr>
              <a:t>REPORT</a:t>
            </a:r>
            <a:endParaRPr lang="zh-CN" altLang="en-US" sz="2800" spc="300" dirty="0">
              <a:solidFill>
                <a:srgbClr val="41CFF6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="" xmlns:a16="http://schemas.microsoft.com/office/drawing/2014/main" id="{1B16B9D1-6EB7-4F68-9C7E-952A8C94F21D}"/>
              </a:ext>
            </a:extLst>
          </p:cNvPr>
          <p:cNvSpPr/>
          <p:nvPr/>
        </p:nvSpPr>
        <p:spPr>
          <a:xfrm>
            <a:off x="1" y="393700"/>
            <a:ext cx="3297767" cy="6096000"/>
          </a:xfrm>
          <a:prstGeom prst="rect">
            <a:avLst/>
          </a:prstGeom>
          <a:noFill/>
          <a:ln>
            <a:solidFill>
              <a:srgbClr val="41C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5043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6" presetID="2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8" dur="362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9" dur="1139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415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415" tmFilter="0, 0; 0.125,0.2665; 0.25,0.4; 0.375,0.465; 0.5,0.5;  0.625,0.535; 0.75,0.6; 0.875,0.7335; 1,1">
                                              <p:stCondLst>
                                                <p:cond delay="415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207" tmFilter="0, 0; 0.125,0.2665; 0.25,0.4; 0.375,0.465; 0.5,0.5;  0.625,0.535; 0.75,0.6; 0.875,0.7335; 1,1">
                                              <p:stCondLst>
                                                <p:cond delay="828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3" tmFilter="0, 0; 0.125,0.2665; 0.25,0.4; 0.375,0.465; 0.5,0.5;  0.625,0.535; 0.75,0.6; 0.875,0.7335; 1,1">
                                              <p:stCondLst>
                                                <p:cond delay="1035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44" dur="16">
                                              <p:stCondLst>
                                                <p:cond delay="406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45" dur="104" decel="50000">
                                              <p:stCondLst>
                                                <p:cond delay="423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46" dur="16">
                                              <p:stCondLst>
                                                <p:cond delay="82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47" dur="104" decel="50000">
                                              <p:stCondLst>
                                                <p:cond delay="836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48" dur="16">
                                              <p:stCondLst>
                                                <p:cond delay="1026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49" dur="104" decel="50000">
                                              <p:stCondLst>
                                                <p:cond delay="1042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50" dur="16">
                                              <p:stCondLst>
                                                <p:cond delay="113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51" dur="104" decel="50000">
                                              <p:stCondLst>
                                                <p:cond delay="1146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53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59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65" presetID="2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7" dur="362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8" dur="1139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415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415" tmFilter="0, 0; 0.125,0.2665; 0.25,0.4; 0.375,0.465; 0.5,0.5;  0.625,0.535; 0.75,0.6; 0.875,0.7335; 1,1">
                                              <p:stCondLst>
                                                <p:cond delay="415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207" tmFilter="0, 0; 0.125,0.2665; 0.25,0.4; 0.375,0.465; 0.5,0.5;  0.625,0.535; 0.75,0.6; 0.875,0.7335; 1,1">
                                              <p:stCondLst>
                                                <p:cond delay="828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103" tmFilter="0, 0; 0.125,0.2665; 0.25,0.4; 0.375,0.465; 0.5,0.5;  0.625,0.535; 0.75,0.6; 0.875,0.7335; 1,1">
                                              <p:stCondLst>
                                                <p:cond delay="1035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73" dur="16">
                                              <p:stCondLst>
                                                <p:cond delay="406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74" dur="104" decel="50000">
                                              <p:stCondLst>
                                                <p:cond delay="423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75" dur="16">
                                              <p:stCondLst>
                                                <p:cond delay="82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76" dur="104" decel="50000">
                                              <p:stCondLst>
                                                <p:cond delay="836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77" dur="16">
                                              <p:stCondLst>
                                                <p:cond delay="1026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78" dur="104" decel="50000">
                                              <p:stCondLst>
                                                <p:cond delay="1042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79" dur="16">
                                              <p:stCondLst>
                                                <p:cond delay="113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80" dur="104" decel="50000">
                                              <p:stCondLst>
                                                <p:cond delay="1146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8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4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88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94" presetID="2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6" dur="362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7" dur="1139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415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415" tmFilter="0, 0; 0.125,0.2665; 0.25,0.4; 0.375,0.465; 0.5,0.5;  0.625,0.535; 0.75,0.6; 0.875,0.7335; 1,1">
                                              <p:stCondLst>
                                                <p:cond delay="415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207" tmFilter="0, 0; 0.125,0.2665; 0.25,0.4; 0.375,0.465; 0.5,0.5;  0.625,0.535; 0.75,0.6; 0.875,0.7335; 1,1">
                                              <p:stCondLst>
                                                <p:cond delay="828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103" tmFilter="0, 0; 0.125,0.2665; 0.25,0.4; 0.375,0.465; 0.5,0.5;  0.625,0.535; 0.75,0.6; 0.875,0.7335; 1,1">
                                              <p:stCondLst>
                                                <p:cond delay="1035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102" dur="16">
                                              <p:stCondLst>
                                                <p:cond delay="406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103" dur="104" decel="50000">
                                              <p:stCondLst>
                                                <p:cond delay="423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04" dur="16">
                                              <p:stCondLst>
                                                <p:cond delay="82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105" dur="104" decel="50000">
                                              <p:stCondLst>
                                                <p:cond delay="836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06" dur="16">
                                              <p:stCondLst>
                                                <p:cond delay="1026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107" dur="104" decel="50000">
                                              <p:stCondLst>
                                                <p:cond delay="1042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08" dur="16">
                                              <p:stCondLst>
                                                <p:cond delay="113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109" dur="104" decel="50000">
                                              <p:stCondLst>
                                                <p:cond delay="1146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0" fill="hold">
                                <p:stCondLst>
                                  <p:cond delay="9250"/>
                                </p:stCondLst>
                                <p:childTnLst>
                                  <p:par>
                                    <p:cTn id="111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3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6" fill="hold">
                                <p:stCondLst>
                                  <p:cond delay="10250"/>
                                </p:stCondLst>
                                <p:childTnLst>
                                  <p:par>
                                    <p:cTn id="117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9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2" fill="hold">
                                <p:stCondLst>
                                  <p:cond delay="11250"/>
                                </p:stCondLst>
                                <p:childTnLst>
                                  <p:par>
                                    <p:cTn id="123" presetID="2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25" dur="362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6" dur="1139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415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415" tmFilter="0, 0; 0.125,0.2665; 0.25,0.4; 0.375,0.465; 0.5,0.5;  0.625,0.535; 0.75,0.6; 0.875,0.7335; 1,1">
                                              <p:stCondLst>
                                                <p:cond delay="415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207" tmFilter="0, 0; 0.125,0.2665; 0.25,0.4; 0.375,0.465; 0.5,0.5;  0.625,0.535; 0.75,0.6; 0.875,0.7335; 1,1">
                                              <p:stCondLst>
                                                <p:cond delay="828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103" tmFilter="0, 0; 0.125,0.2665; 0.25,0.4; 0.375,0.465; 0.5,0.5;  0.625,0.535; 0.75,0.6; 0.875,0.7335; 1,1">
                                              <p:stCondLst>
                                                <p:cond delay="1035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131" dur="16">
                                              <p:stCondLst>
                                                <p:cond delay="406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132" dur="104" decel="50000">
                                              <p:stCondLst>
                                                <p:cond delay="423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33" dur="16">
                                              <p:stCondLst>
                                                <p:cond delay="82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134" dur="104" decel="50000">
                                              <p:stCondLst>
                                                <p:cond delay="836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35" dur="16">
                                              <p:stCondLst>
                                                <p:cond delay="1026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136" dur="104" decel="50000">
                                              <p:stCondLst>
                                                <p:cond delay="1042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37" dur="16">
                                              <p:stCondLst>
                                                <p:cond delay="113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138" dur="104" decel="50000">
                                              <p:stCondLst>
                                                <p:cond delay="1146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9" fill="hold">
                                <p:stCondLst>
                                  <p:cond delay="12500"/>
                                </p:stCondLst>
                                <p:childTnLst>
                                  <p:par>
                                    <p:cTn id="14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2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3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5" fill="hold">
                                <p:stCondLst>
                                  <p:cond delay="13500"/>
                                </p:stCondLst>
                                <p:childTnLst>
                                  <p:par>
                                    <p:cTn id="14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8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9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0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/>
          <p:bldP spid="5" grpId="0"/>
          <p:bldP spid="6" grpId="0" animBg="1"/>
          <p:bldP spid="7" grpId="0"/>
          <p:bldP spid="9" grpId="0"/>
          <p:bldP spid="10" grpId="0" animBg="1"/>
          <p:bldP spid="11" grpId="0"/>
          <p:bldP spid="13" grpId="0"/>
          <p:bldP spid="14" grpId="0" animBg="1"/>
          <p:bldP spid="15" grpId="0"/>
          <p:bldP spid="17" grpId="0"/>
          <p:bldP spid="18" grpId="0"/>
          <p:bldP spid="19" grpId="0"/>
          <p:bldP spid="20" grpId="0"/>
          <p:bldP spid="28" grpId="0"/>
          <p:bldP spid="29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6" presetID="2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8" dur="362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9" dur="1139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415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415" tmFilter="0, 0; 0.125,0.2665; 0.25,0.4; 0.375,0.465; 0.5,0.5;  0.625,0.535; 0.75,0.6; 0.875,0.7335; 1,1">
                                              <p:stCondLst>
                                                <p:cond delay="415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207" tmFilter="0, 0; 0.125,0.2665; 0.25,0.4; 0.375,0.465; 0.5,0.5;  0.625,0.535; 0.75,0.6; 0.875,0.7335; 1,1">
                                              <p:stCondLst>
                                                <p:cond delay="828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3" tmFilter="0, 0; 0.125,0.2665; 0.25,0.4; 0.375,0.465; 0.5,0.5;  0.625,0.535; 0.75,0.6; 0.875,0.7335; 1,1">
                                              <p:stCondLst>
                                                <p:cond delay="1035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44" dur="16">
                                              <p:stCondLst>
                                                <p:cond delay="406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45" dur="104" decel="50000">
                                              <p:stCondLst>
                                                <p:cond delay="423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46" dur="16">
                                              <p:stCondLst>
                                                <p:cond delay="82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47" dur="104" decel="50000">
                                              <p:stCondLst>
                                                <p:cond delay="836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48" dur="16">
                                              <p:stCondLst>
                                                <p:cond delay="1026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49" dur="104" decel="50000">
                                              <p:stCondLst>
                                                <p:cond delay="1042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50" dur="16">
                                              <p:stCondLst>
                                                <p:cond delay="113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51" dur="104" decel="50000">
                                              <p:stCondLst>
                                                <p:cond delay="1146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53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59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65" presetID="2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7" dur="362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8" dur="1139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415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415" tmFilter="0, 0; 0.125,0.2665; 0.25,0.4; 0.375,0.465; 0.5,0.5;  0.625,0.535; 0.75,0.6; 0.875,0.7335; 1,1">
                                              <p:stCondLst>
                                                <p:cond delay="415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207" tmFilter="0, 0; 0.125,0.2665; 0.25,0.4; 0.375,0.465; 0.5,0.5;  0.625,0.535; 0.75,0.6; 0.875,0.7335; 1,1">
                                              <p:stCondLst>
                                                <p:cond delay="828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103" tmFilter="0, 0; 0.125,0.2665; 0.25,0.4; 0.375,0.465; 0.5,0.5;  0.625,0.535; 0.75,0.6; 0.875,0.7335; 1,1">
                                              <p:stCondLst>
                                                <p:cond delay="1035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73" dur="16">
                                              <p:stCondLst>
                                                <p:cond delay="406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74" dur="104" decel="50000">
                                              <p:stCondLst>
                                                <p:cond delay="423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75" dur="16">
                                              <p:stCondLst>
                                                <p:cond delay="82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76" dur="104" decel="50000">
                                              <p:stCondLst>
                                                <p:cond delay="836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77" dur="16">
                                              <p:stCondLst>
                                                <p:cond delay="1026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78" dur="104" decel="50000">
                                              <p:stCondLst>
                                                <p:cond delay="1042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79" dur="16">
                                              <p:stCondLst>
                                                <p:cond delay="113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80" dur="104" decel="50000">
                                              <p:stCondLst>
                                                <p:cond delay="1146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8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4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88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94" presetID="2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6" dur="362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7" dur="1139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415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415" tmFilter="0, 0; 0.125,0.2665; 0.25,0.4; 0.375,0.465; 0.5,0.5;  0.625,0.535; 0.75,0.6; 0.875,0.7335; 1,1">
                                              <p:stCondLst>
                                                <p:cond delay="415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207" tmFilter="0, 0; 0.125,0.2665; 0.25,0.4; 0.375,0.465; 0.5,0.5;  0.625,0.535; 0.75,0.6; 0.875,0.7335; 1,1">
                                              <p:stCondLst>
                                                <p:cond delay="828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103" tmFilter="0, 0; 0.125,0.2665; 0.25,0.4; 0.375,0.465; 0.5,0.5;  0.625,0.535; 0.75,0.6; 0.875,0.7335; 1,1">
                                              <p:stCondLst>
                                                <p:cond delay="1035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102" dur="16">
                                              <p:stCondLst>
                                                <p:cond delay="406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103" dur="104" decel="50000">
                                              <p:stCondLst>
                                                <p:cond delay="423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04" dur="16">
                                              <p:stCondLst>
                                                <p:cond delay="82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105" dur="104" decel="50000">
                                              <p:stCondLst>
                                                <p:cond delay="836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06" dur="16">
                                              <p:stCondLst>
                                                <p:cond delay="1026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107" dur="104" decel="50000">
                                              <p:stCondLst>
                                                <p:cond delay="1042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08" dur="16">
                                              <p:stCondLst>
                                                <p:cond delay="113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109" dur="104" decel="50000">
                                              <p:stCondLst>
                                                <p:cond delay="1146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0" fill="hold">
                                <p:stCondLst>
                                  <p:cond delay="9250"/>
                                </p:stCondLst>
                                <p:childTnLst>
                                  <p:par>
                                    <p:cTn id="111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3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6" fill="hold">
                                <p:stCondLst>
                                  <p:cond delay="10250"/>
                                </p:stCondLst>
                                <p:childTnLst>
                                  <p:par>
                                    <p:cTn id="117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9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2" fill="hold">
                                <p:stCondLst>
                                  <p:cond delay="11250"/>
                                </p:stCondLst>
                                <p:childTnLst>
                                  <p:par>
                                    <p:cTn id="123" presetID="2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25" dur="362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6" dur="1139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415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415" tmFilter="0, 0; 0.125,0.2665; 0.25,0.4; 0.375,0.465; 0.5,0.5;  0.625,0.535; 0.75,0.6; 0.875,0.7335; 1,1">
                                              <p:stCondLst>
                                                <p:cond delay="415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207" tmFilter="0, 0; 0.125,0.2665; 0.25,0.4; 0.375,0.465; 0.5,0.5;  0.625,0.535; 0.75,0.6; 0.875,0.7335; 1,1">
                                              <p:stCondLst>
                                                <p:cond delay="828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103" tmFilter="0, 0; 0.125,0.2665; 0.25,0.4; 0.375,0.465; 0.5,0.5;  0.625,0.535; 0.75,0.6; 0.875,0.7335; 1,1">
                                              <p:stCondLst>
                                                <p:cond delay="1035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131" dur="16">
                                              <p:stCondLst>
                                                <p:cond delay="406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132" dur="104" decel="50000">
                                              <p:stCondLst>
                                                <p:cond delay="423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33" dur="16">
                                              <p:stCondLst>
                                                <p:cond delay="82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134" dur="104" decel="50000">
                                              <p:stCondLst>
                                                <p:cond delay="836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35" dur="16">
                                              <p:stCondLst>
                                                <p:cond delay="1026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136" dur="104" decel="50000">
                                              <p:stCondLst>
                                                <p:cond delay="1042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37" dur="16">
                                              <p:stCondLst>
                                                <p:cond delay="113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138" dur="104" decel="50000">
                                              <p:stCondLst>
                                                <p:cond delay="1146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9" fill="hold">
                                <p:stCondLst>
                                  <p:cond delay="12500"/>
                                </p:stCondLst>
                                <p:childTnLst>
                                  <p:par>
                                    <p:cTn id="14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2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3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5" fill="hold">
                                <p:stCondLst>
                                  <p:cond delay="13500"/>
                                </p:stCondLst>
                                <p:childTnLst>
                                  <p:par>
                                    <p:cTn id="14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8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9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0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/>
          <p:bldP spid="5" grpId="0"/>
          <p:bldP spid="6" grpId="0" animBg="1"/>
          <p:bldP spid="7" grpId="0"/>
          <p:bldP spid="9" grpId="0"/>
          <p:bldP spid="10" grpId="0" animBg="1"/>
          <p:bldP spid="11" grpId="0"/>
          <p:bldP spid="13" grpId="0"/>
          <p:bldP spid="14" grpId="0" animBg="1"/>
          <p:bldP spid="15" grpId="0"/>
          <p:bldP spid="17" grpId="0"/>
          <p:bldP spid="18" grpId="0"/>
          <p:bldP spid="19" grpId="0"/>
          <p:bldP spid="20" grpId="0"/>
          <p:bldP spid="28" grpId="0"/>
          <p:bldP spid="29" grpId="0" animBg="1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>
            <a:extLst>
              <a:ext uri="{FF2B5EF4-FFF2-40B4-BE49-F238E27FC236}">
                <a16:creationId xmlns="" xmlns:a16="http://schemas.microsoft.com/office/drawing/2014/main" id="{450C3C08-F8BB-4052-8E85-E8F2E104ED6C}"/>
              </a:ext>
            </a:extLst>
          </p:cNvPr>
          <p:cNvSpPr txBox="1"/>
          <p:nvPr/>
        </p:nvSpPr>
        <p:spPr>
          <a:xfrm>
            <a:off x="3076052" y="1859118"/>
            <a:ext cx="6763390" cy="10895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5400" spc="300" dirty="0" smtClean="0">
                <a:solidFill>
                  <a:srgbClr val="41CFF6"/>
                </a:solidFill>
              </a:rPr>
              <a:t>述职完毕，谢谢大家</a:t>
            </a:r>
            <a:endParaRPr lang="zh-CN" altLang="en-US" sz="5400" spc="300" dirty="0">
              <a:solidFill>
                <a:srgbClr val="41CFF6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="" xmlns:a16="http://schemas.microsoft.com/office/drawing/2014/main" id="{023F90AB-7C6A-44D2-9A06-27D35D38BE12}"/>
              </a:ext>
            </a:extLst>
          </p:cNvPr>
          <p:cNvSpPr txBox="1"/>
          <p:nvPr/>
        </p:nvSpPr>
        <p:spPr>
          <a:xfrm>
            <a:off x="4993244" y="4205213"/>
            <a:ext cx="2929007" cy="4247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rgbClr val="41CFF6"/>
                </a:solidFill>
              </a:rPr>
              <a:t>信息体系</a:t>
            </a:r>
            <a:r>
              <a:rPr lang="en-US" altLang="zh-CN" dirty="0" smtClean="0">
                <a:solidFill>
                  <a:srgbClr val="41CFF6"/>
                </a:solidFill>
              </a:rPr>
              <a:t>-</a:t>
            </a:r>
            <a:r>
              <a:rPr lang="zh-CN" altLang="en-US" dirty="0" smtClean="0">
                <a:solidFill>
                  <a:srgbClr val="41CFF6"/>
                </a:solidFill>
              </a:rPr>
              <a:t>研发中心  张宽利</a:t>
            </a:r>
            <a:endParaRPr lang="zh-CN" altLang="en-US" dirty="0">
              <a:solidFill>
                <a:srgbClr val="41CFF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673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420A765E-7E8D-43D2-8690-261FA6B2A794}"/>
              </a:ext>
            </a:extLst>
          </p:cNvPr>
          <p:cNvGrpSpPr/>
          <p:nvPr/>
        </p:nvGrpSpPr>
        <p:grpSpPr>
          <a:xfrm>
            <a:off x="1920472" y="2720592"/>
            <a:ext cx="2561920" cy="1574935"/>
            <a:chOff x="7451047" y="4428840"/>
            <a:chExt cx="2561920" cy="1574935"/>
          </a:xfrm>
        </p:grpSpPr>
        <p:sp>
          <p:nvSpPr>
            <p:cNvPr id="3" name="TextBox 25">
              <a:extLst>
                <a:ext uri="{FF2B5EF4-FFF2-40B4-BE49-F238E27FC236}">
                  <a16:creationId xmlns="" xmlns:a16="http://schemas.microsoft.com/office/drawing/2014/main" id="{3883F94A-7DE3-42A8-93DF-B980615E2C51}"/>
                </a:ext>
              </a:extLst>
            </p:cNvPr>
            <p:cNvSpPr txBox="1"/>
            <p:nvPr/>
          </p:nvSpPr>
          <p:spPr>
            <a:xfrm>
              <a:off x="7593647" y="4428840"/>
              <a:ext cx="219002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400" b="1" dirty="0">
                  <a:solidFill>
                    <a:srgbClr val="41CFF6"/>
                  </a:solidFill>
                  <a:latin typeface="微软雅黑" pitchFamily="34" charset="-122"/>
                  <a:ea typeface="微软雅黑" pitchFamily="34" charset="-122"/>
                </a:rPr>
                <a:t>目   录</a:t>
              </a:r>
              <a:endParaRPr lang="en-US" altLang="zh-CN" sz="5400" b="1" dirty="0">
                <a:solidFill>
                  <a:srgbClr val="41CFF6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" name="TextBox 26">
              <a:extLst>
                <a:ext uri="{FF2B5EF4-FFF2-40B4-BE49-F238E27FC236}">
                  <a16:creationId xmlns="" xmlns:a16="http://schemas.microsoft.com/office/drawing/2014/main" id="{86027B88-4CA8-4245-AE32-237909589750}"/>
                </a:ext>
              </a:extLst>
            </p:cNvPr>
            <p:cNvSpPr txBox="1"/>
            <p:nvPr/>
          </p:nvSpPr>
          <p:spPr>
            <a:xfrm>
              <a:off x="7451047" y="5295889"/>
              <a:ext cx="256192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rgbClr val="41CFF6"/>
                  </a:solidFill>
                  <a:latin typeface="方正兰亭超细黑简体" pitchFamily="2" charset="-122"/>
                  <a:ea typeface="方正兰亭超细黑简体" pitchFamily="2" charset="-122"/>
                </a:rPr>
                <a:t>Directory</a:t>
              </a:r>
              <a:endParaRPr lang="zh-CN" altLang="en-US" sz="4000" b="1" dirty="0">
                <a:solidFill>
                  <a:srgbClr val="41CFF6"/>
                </a:solidFill>
                <a:latin typeface="方正兰亭超细黑简体" pitchFamily="2" charset="-122"/>
                <a:ea typeface="方正兰亭超细黑简体" pitchFamily="2" charset="-122"/>
              </a:endParaRPr>
            </a:p>
          </p:txBody>
        </p:sp>
      </p:grpSp>
      <p:sp>
        <p:nvSpPr>
          <p:cNvPr id="5" name="Rectangle 39">
            <a:extLst>
              <a:ext uri="{FF2B5EF4-FFF2-40B4-BE49-F238E27FC236}">
                <a16:creationId xmlns="" xmlns:a16="http://schemas.microsoft.com/office/drawing/2014/main" id="{015A16C8-5854-46AB-9FF3-EF499AC04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0060" y="1390426"/>
            <a:ext cx="297633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 smtClean="0">
                <a:solidFill>
                  <a:srgbClr val="41CFF6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工作小结</a:t>
            </a:r>
            <a:endParaRPr lang="en-US" altLang="zh-CN" sz="1600" b="1" dirty="0" smtClean="0">
              <a:solidFill>
                <a:srgbClr val="41CFF6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buFont typeface="Arial" pitchFamily="34" charset="0"/>
              <a:buNone/>
            </a:pPr>
            <a:r>
              <a:rPr lang="en-US" altLang="zh-CN" sz="1200" dirty="0" smtClean="0">
                <a:solidFill>
                  <a:srgbClr val="41CFF6"/>
                </a:solidFill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rPr>
              <a:t>Work </a:t>
            </a:r>
            <a:r>
              <a:rPr lang="en-US" altLang="zh-CN" sz="1200" dirty="0">
                <a:solidFill>
                  <a:srgbClr val="41CFF6"/>
                </a:solidFill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rPr>
              <a:t>summary</a:t>
            </a:r>
            <a:endParaRPr lang="zh-CN" altLang="en-US" sz="1200" dirty="0">
              <a:solidFill>
                <a:srgbClr val="41CFF6"/>
              </a:solidFill>
              <a:latin typeface="Arial" panose="020B0604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6" name="TextBox 31">
            <a:extLst>
              <a:ext uri="{FF2B5EF4-FFF2-40B4-BE49-F238E27FC236}">
                <a16:creationId xmlns="" xmlns:a16="http://schemas.microsoft.com/office/drawing/2014/main" id="{02B3F11D-21C3-4462-A257-425F4FC652AF}"/>
              </a:ext>
            </a:extLst>
          </p:cNvPr>
          <p:cNvSpPr txBox="1"/>
          <p:nvPr/>
        </p:nvSpPr>
        <p:spPr>
          <a:xfrm>
            <a:off x="5868977" y="1308352"/>
            <a:ext cx="686406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267" dirty="0">
                <a:solidFill>
                  <a:srgbClr val="41CFF6"/>
                </a:solidFill>
                <a:latin typeface="Impact" panose="020B0806030902050204" pitchFamily="34" charset="0"/>
                <a:ea typeface="华文细黑" panose="02010600040101010101" pitchFamily="2" charset="-122"/>
              </a:rPr>
              <a:t>01</a:t>
            </a:r>
            <a:endParaRPr lang="zh-CN" altLang="en-US" sz="4267" dirty="0">
              <a:solidFill>
                <a:srgbClr val="41CFF6"/>
              </a:solidFill>
              <a:latin typeface="Impact" panose="020B0806030902050204" pitchFamily="34" charset="0"/>
              <a:ea typeface="华文细黑" panose="02010600040101010101" pitchFamily="2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="" xmlns:a16="http://schemas.microsoft.com/office/drawing/2014/main" id="{7522FDDD-9DE7-47C7-9AFC-55437F031C14}"/>
              </a:ext>
            </a:extLst>
          </p:cNvPr>
          <p:cNvCxnSpPr/>
          <p:nvPr/>
        </p:nvCxnSpPr>
        <p:spPr>
          <a:xfrm>
            <a:off x="6733777" y="1384134"/>
            <a:ext cx="0" cy="628137"/>
          </a:xfrm>
          <a:prstGeom prst="line">
            <a:avLst/>
          </a:prstGeom>
          <a:ln>
            <a:solidFill>
              <a:srgbClr val="41CF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9">
            <a:extLst>
              <a:ext uri="{FF2B5EF4-FFF2-40B4-BE49-F238E27FC236}">
                <a16:creationId xmlns="" xmlns:a16="http://schemas.microsoft.com/office/drawing/2014/main" id="{98D0BA33-4306-463E-9A70-5E684085FE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0060" y="2802666"/>
            <a:ext cx="297633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 smtClean="0">
                <a:solidFill>
                  <a:srgbClr val="41CFF6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重点内容小结</a:t>
            </a:r>
            <a:endParaRPr lang="en-US" altLang="zh-CN" sz="1600" b="1" dirty="0" smtClean="0">
              <a:solidFill>
                <a:srgbClr val="41CFF6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buFont typeface="Arial" pitchFamily="34" charset="0"/>
              <a:buNone/>
            </a:pPr>
            <a:r>
              <a:rPr lang="en-US" altLang="zh-CN" sz="1200" dirty="0">
                <a:solidFill>
                  <a:srgbClr val="41CFF6"/>
                </a:solidFill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rPr>
              <a:t>Key work summary</a:t>
            </a:r>
            <a:endParaRPr lang="zh-CN" altLang="en-US" sz="1200" dirty="0">
              <a:solidFill>
                <a:srgbClr val="41CFF6"/>
              </a:solidFill>
              <a:latin typeface="Arial" panose="020B0604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9" name="TextBox 36">
            <a:extLst>
              <a:ext uri="{FF2B5EF4-FFF2-40B4-BE49-F238E27FC236}">
                <a16:creationId xmlns="" xmlns:a16="http://schemas.microsoft.com/office/drawing/2014/main" id="{51424633-8307-479D-AFC0-87A2946DCE29}"/>
              </a:ext>
            </a:extLst>
          </p:cNvPr>
          <p:cNvSpPr txBox="1"/>
          <p:nvPr/>
        </p:nvSpPr>
        <p:spPr>
          <a:xfrm>
            <a:off x="5836117" y="2720592"/>
            <a:ext cx="7521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267" dirty="0">
                <a:solidFill>
                  <a:srgbClr val="41CFF6"/>
                </a:solidFill>
                <a:latin typeface="Impact" panose="020B0806030902050204" pitchFamily="34" charset="0"/>
                <a:ea typeface="华文细黑" panose="02010600040101010101" pitchFamily="2" charset="-122"/>
              </a:rPr>
              <a:t>02</a:t>
            </a:r>
            <a:endParaRPr lang="zh-CN" altLang="en-US" sz="4267" dirty="0">
              <a:solidFill>
                <a:srgbClr val="41CFF6"/>
              </a:solidFill>
              <a:latin typeface="Impact" panose="020B0806030902050204" pitchFamily="34" charset="0"/>
              <a:ea typeface="华文细黑" panose="02010600040101010101" pitchFamily="2" charset="-122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="" xmlns:a16="http://schemas.microsoft.com/office/drawing/2014/main" id="{83B6DFEE-A368-4075-9E51-F2AA1AC3B49D}"/>
              </a:ext>
            </a:extLst>
          </p:cNvPr>
          <p:cNvCxnSpPr/>
          <p:nvPr/>
        </p:nvCxnSpPr>
        <p:spPr>
          <a:xfrm>
            <a:off x="6733777" y="2796374"/>
            <a:ext cx="0" cy="628137"/>
          </a:xfrm>
          <a:prstGeom prst="line">
            <a:avLst/>
          </a:prstGeom>
          <a:ln>
            <a:solidFill>
              <a:srgbClr val="41CF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39">
            <a:extLst>
              <a:ext uri="{FF2B5EF4-FFF2-40B4-BE49-F238E27FC236}">
                <a16:creationId xmlns="" xmlns:a16="http://schemas.microsoft.com/office/drawing/2014/main" id="{03228EF7-40DB-4122-90ED-1059CFD66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0060" y="4265706"/>
            <a:ext cx="297633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 smtClean="0">
                <a:solidFill>
                  <a:srgbClr val="41CFF6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工作亮点</a:t>
            </a:r>
            <a:endParaRPr lang="en-US" altLang="zh-CN" sz="1600" b="1" dirty="0" smtClean="0">
              <a:solidFill>
                <a:srgbClr val="41CFF6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buFont typeface="Arial" pitchFamily="34" charset="0"/>
              <a:buNone/>
            </a:pPr>
            <a:r>
              <a:rPr lang="en-US" altLang="zh-CN" sz="1200" dirty="0">
                <a:solidFill>
                  <a:srgbClr val="41CFF6"/>
                </a:solidFill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rPr>
              <a:t>Work window</a:t>
            </a:r>
            <a:endParaRPr lang="zh-CN" altLang="en-US" sz="1200" dirty="0">
              <a:solidFill>
                <a:srgbClr val="41CFF6"/>
              </a:solidFill>
              <a:latin typeface="Arial" panose="020B0604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2" name="TextBox 39">
            <a:extLst>
              <a:ext uri="{FF2B5EF4-FFF2-40B4-BE49-F238E27FC236}">
                <a16:creationId xmlns="" xmlns:a16="http://schemas.microsoft.com/office/drawing/2014/main" id="{9FB37BCC-C3C0-426C-99E7-A13FC253BD1C}"/>
              </a:ext>
            </a:extLst>
          </p:cNvPr>
          <p:cNvSpPr txBox="1"/>
          <p:nvPr/>
        </p:nvSpPr>
        <p:spPr>
          <a:xfrm>
            <a:off x="5828101" y="4183632"/>
            <a:ext cx="76815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267" dirty="0">
                <a:solidFill>
                  <a:srgbClr val="41CFF6"/>
                </a:solidFill>
                <a:latin typeface="Impact" panose="020B0806030902050204" pitchFamily="34" charset="0"/>
                <a:ea typeface="华文细黑" panose="02010600040101010101" pitchFamily="2" charset="-122"/>
              </a:rPr>
              <a:t>03</a:t>
            </a:r>
            <a:endParaRPr lang="zh-CN" altLang="en-US" sz="4267" dirty="0">
              <a:solidFill>
                <a:srgbClr val="41CFF6"/>
              </a:solidFill>
              <a:latin typeface="Impact" panose="020B0806030902050204" pitchFamily="34" charset="0"/>
              <a:ea typeface="华文细黑" panose="02010600040101010101" pitchFamily="2" charset="-122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="" xmlns:a16="http://schemas.microsoft.com/office/drawing/2014/main" id="{6FDA2AB4-B4AA-4A19-BEC3-0DA0B4F0114A}"/>
              </a:ext>
            </a:extLst>
          </p:cNvPr>
          <p:cNvCxnSpPr/>
          <p:nvPr/>
        </p:nvCxnSpPr>
        <p:spPr>
          <a:xfrm>
            <a:off x="6733777" y="4259414"/>
            <a:ext cx="0" cy="628137"/>
          </a:xfrm>
          <a:prstGeom prst="line">
            <a:avLst/>
          </a:prstGeom>
          <a:ln>
            <a:solidFill>
              <a:srgbClr val="41CF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39">
            <a:extLst>
              <a:ext uri="{FF2B5EF4-FFF2-40B4-BE49-F238E27FC236}">
                <a16:creationId xmlns="" xmlns:a16="http://schemas.microsoft.com/office/drawing/2014/main" id="{E9FFA4C7-0279-4439-AD0F-B3A29B2458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0060" y="5677946"/>
            <a:ext cx="297633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 smtClean="0">
                <a:solidFill>
                  <a:srgbClr val="41CFF6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需要改进的方向</a:t>
            </a:r>
            <a:endParaRPr lang="en-US" altLang="zh-CN" sz="1600" b="1" dirty="0" smtClean="0">
              <a:solidFill>
                <a:srgbClr val="41CFF6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buFont typeface="Arial" pitchFamily="34" charset="0"/>
              <a:buNone/>
            </a:pPr>
            <a:r>
              <a:rPr lang="en-US" altLang="zh-CN" sz="1200" dirty="0">
                <a:solidFill>
                  <a:srgbClr val="41CFF6"/>
                </a:solidFill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rPr>
              <a:t>Improved direction</a:t>
            </a:r>
            <a:endParaRPr lang="zh-CN" altLang="en-US" sz="1200" dirty="0">
              <a:solidFill>
                <a:srgbClr val="41CFF6"/>
              </a:solidFill>
              <a:latin typeface="Arial" panose="020B0604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5" name="TextBox 42">
            <a:extLst>
              <a:ext uri="{FF2B5EF4-FFF2-40B4-BE49-F238E27FC236}">
                <a16:creationId xmlns="" xmlns:a16="http://schemas.microsoft.com/office/drawing/2014/main" id="{3C8EFEEC-F363-4CE3-A041-C1E61C8CAA6D}"/>
              </a:ext>
            </a:extLst>
          </p:cNvPr>
          <p:cNvSpPr txBox="1"/>
          <p:nvPr/>
        </p:nvSpPr>
        <p:spPr>
          <a:xfrm>
            <a:off x="5836115" y="5595872"/>
            <a:ext cx="7521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267" dirty="0">
                <a:solidFill>
                  <a:srgbClr val="41CFF6"/>
                </a:solidFill>
                <a:latin typeface="Impact" panose="020B0806030902050204" pitchFamily="34" charset="0"/>
                <a:ea typeface="华文细黑" panose="02010600040101010101" pitchFamily="2" charset="-122"/>
              </a:rPr>
              <a:t>04</a:t>
            </a:r>
            <a:endParaRPr lang="zh-CN" altLang="en-US" sz="4267" dirty="0">
              <a:solidFill>
                <a:srgbClr val="41CFF6"/>
              </a:solidFill>
              <a:latin typeface="Impact" panose="020B0806030902050204" pitchFamily="34" charset="0"/>
              <a:ea typeface="华文细黑" panose="02010600040101010101" pitchFamily="2" charset="-122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="" xmlns:a16="http://schemas.microsoft.com/office/drawing/2014/main" id="{CC3F825E-C0D2-4574-94AF-5A69AB7409AB}"/>
              </a:ext>
            </a:extLst>
          </p:cNvPr>
          <p:cNvCxnSpPr/>
          <p:nvPr/>
        </p:nvCxnSpPr>
        <p:spPr>
          <a:xfrm>
            <a:off x="6733777" y="5671654"/>
            <a:ext cx="0" cy="628137"/>
          </a:xfrm>
          <a:prstGeom prst="line">
            <a:avLst/>
          </a:prstGeom>
          <a:ln>
            <a:solidFill>
              <a:srgbClr val="41CF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727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5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6" presetClass="emph" presetSubtype="0" autoRev="1" fill="hold" grpId="1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Scale>
                                          <p:cBhvr>
                                            <p:cTn id="31" dur="1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nodeType="withEffect" p14:presetBounceEnd="5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2" fill="hold" grpId="0" nodeType="withEffect" p14:presetBounceEnd="50000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9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nodeType="withEffect" p14:presetBounceEnd="50000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2" fill="hold" grpId="0" nodeType="withEffect" p14:presetBounceEnd="50000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41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autoRev="1" fill="hold" grpId="1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2" fill="hold" nodeType="withEffect" p14:presetBounceEnd="50000">
                                      <p:stCondLst>
                                        <p:cond delay="44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2" fill="hold" grpId="0" nodeType="withEffect" p14:presetBounceEnd="50000">
                                      <p:stCondLst>
                                        <p:cond delay="46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  <p:bldP spid="6" grpId="1"/>
          <p:bldP spid="8" grpId="0"/>
          <p:bldP spid="9" grpId="0"/>
          <p:bldP spid="9" grpId="1"/>
          <p:bldP spid="11" grpId="0"/>
          <p:bldP spid="12" grpId="0"/>
          <p:bldP spid="12" grpId="1"/>
          <p:bldP spid="14" grpId="0"/>
          <p:bldP spid="15" grpId="0"/>
          <p:bldP spid="15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6" presetClass="emph" presetSubtype="0" autoRev="1" fill="hold" grpId="1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Scale>
                                          <p:cBhvr>
                                            <p:cTn id="31" dur="1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2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2" fill="hold" grpId="0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41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autoRev="1" fill="hold" grpId="1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2" fill="hold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2" fill="hold" grpId="0" nodeType="withEffect">
                                      <p:stCondLst>
                                        <p:cond delay="46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  <p:bldP spid="6" grpId="1"/>
          <p:bldP spid="8" grpId="0"/>
          <p:bldP spid="9" grpId="0"/>
          <p:bldP spid="9" grpId="1"/>
          <p:bldP spid="11" grpId="0"/>
          <p:bldP spid="12" grpId="0"/>
          <p:bldP spid="12" grpId="1"/>
          <p:bldP spid="14" grpId="0"/>
          <p:bldP spid="15" grpId="0"/>
          <p:bldP spid="15" grpId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B1991C3B-C8D7-4759-BCE3-66FC8B28FAEC}"/>
              </a:ext>
            </a:extLst>
          </p:cNvPr>
          <p:cNvSpPr txBox="1"/>
          <p:nvPr/>
        </p:nvSpPr>
        <p:spPr>
          <a:xfrm>
            <a:off x="4684507" y="1882763"/>
            <a:ext cx="335668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altLang="zh-CN" sz="6000" b="1" dirty="0">
                <a:solidFill>
                  <a:srgbClr val="41CF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11500" b="1" dirty="0">
                <a:solidFill>
                  <a:srgbClr val="41CF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6000" b="1" dirty="0">
              <a:solidFill>
                <a:srgbClr val="41CFF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F2ABA27E-6DB3-423C-AFE5-331154DB7DD8}"/>
              </a:ext>
            </a:extLst>
          </p:cNvPr>
          <p:cNvSpPr txBox="1"/>
          <p:nvPr/>
        </p:nvSpPr>
        <p:spPr>
          <a:xfrm>
            <a:off x="5039412" y="3744811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zh-CN" altLang="en-US" sz="4800" b="1" smtClean="0">
                <a:solidFill>
                  <a:srgbClr val="41CF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工作小结</a:t>
            </a:r>
            <a:endParaRPr lang="zh-CN" altLang="en-US" sz="4800" b="1" dirty="0">
              <a:solidFill>
                <a:srgbClr val="41CFF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9056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6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7E828E5C-63C2-4BE1-AC16-011684109532}"/>
              </a:ext>
            </a:extLst>
          </p:cNvPr>
          <p:cNvGrpSpPr>
            <a:grpSpLocks/>
          </p:cNvGrpSpPr>
          <p:nvPr/>
        </p:nvGrpSpPr>
        <p:grpSpPr bwMode="auto">
          <a:xfrm>
            <a:off x="3922185" y="1813722"/>
            <a:ext cx="8077200" cy="4675977"/>
            <a:chOff x="2940712" y="1190291"/>
            <a:chExt cx="6056985" cy="3224543"/>
          </a:xfrm>
        </p:grpSpPr>
        <p:cxnSp>
          <p:nvCxnSpPr>
            <p:cNvPr id="3" name="Straight Connector 22">
              <a:extLst>
                <a:ext uri="{FF2B5EF4-FFF2-40B4-BE49-F238E27FC236}">
                  <a16:creationId xmlns="" xmlns:a16="http://schemas.microsoft.com/office/drawing/2014/main" id="{7399B99B-13BC-4308-B5EE-C792CEFA6BA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991203" y="1328965"/>
              <a:ext cx="0" cy="2328035"/>
            </a:xfrm>
            <a:prstGeom prst="line">
              <a:avLst/>
            </a:prstGeom>
            <a:noFill/>
            <a:ln w="6350" algn="ctr">
              <a:solidFill>
                <a:srgbClr val="41CFF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" name="Oval 19">
              <a:extLst>
                <a:ext uri="{FF2B5EF4-FFF2-40B4-BE49-F238E27FC236}">
                  <a16:creationId xmlns="" xmlns:a16="http://schemas.microsoft.com/office/drawing/2014/main" id="{790E595B-C918-42C9-86D0-D2C046A504B7}"/>
                </a:ext>
              </a:extLst>
            </p:cNvPr>
            <p:cNvSpPr/>
            <p:nvPr/>
          </p:nvSpPr>
          <p:spPr>
            <a:xfrm>
              <a:off x="2940712" y="1299833"/>
              <a:ext cx="103172" cy="104779"/>
            </a:xfrm>
            <a:prstGeom prst="ellipse">
              <a:avLst/>
            </a:prstGeom>
            <a:solidFill>
              <a:srgbClr val="41CFF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srgbClr val="41CFF6"/>
                </a:solidFill>
                <a:latin typeface="Humnst777 Lt BT" panose="020B0402030504020204" pitchFamily="34" charset="0"/>
                <a:ea typeface="+mn-ea"/>
              </a:endParaRPr>
            </a:p>
          </p:txBody>
        </p:sp>
        <p:sp>
          <p:nvSpPr>
            <p:cNvPr id="5" name="Oval 20">
              <a:extLst>
                <a:ext uri="{FF2B5EF4-FFF2-40B4-BE49-F238E27FC236}">
                  <a16:creationId xmlns="" xmlns:a16="http://schemas.microsoft.com/office/drawing/2014/main" id="{32D361B9-F6D6-4093-B701-C7740F09D129}"/>
                </a:ext>
              </a:extLst>
            </p:cNvPr>
            <p:cNvSpPr/>
            <p:nvPr/>
          </p:nvSpPr>
          <p:spPr>
            <a:xfrm>
              <a:off x="2940712" y="2453985"/>
              <a:ext cx="103172" cy="104779"/>
            </a:xfrm>
            <a:prstGeom prst="ellipse">
              <a:avLst/>
            </a:prstGeom>
            <a:solidFill>
              <a:srgbClr val="41CFF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srgbClr val="41CFF6"/>
                </a:solidFill>
                <a:latin typeface="Humnst777 Lt BT" panose="020B0402030504020204" pitchFamily="34" charset="0"/>
                <a:ea typeface="+mn-ea"/>
              </a:endParaRPr>
            </a:p>
          </p:txBody>
        </p:sp>
        <p:sp>
          <p:nvSpPr>
            <p:cNvPr id="6" name="Oval 21">
              <a:extLst>
                <a:ext uri="{FF2B5EF4-FFF2-40B4-BE49-F238E27FC236}">
                  <a16:creationId xmlns="" xmlns:a16="http://schemas.microsoft.com/office/drawing/2014/main" id="{3764005F-8C00-4A44-B332-3C51E0C57B88}"/>
                </a:ext>
              </a:extLst>
            </p:cNvPr>
            <p:cNvSpPr/>
            <p:nvPr/>
          </p:nvSpPr>
          <p:spPr>
            <a:xfrm>
              <a:off x="2940712" y="3608138"/>
              <a:ext cx="103172" cy="103191"/>
            </a:xfrm>
            <a:prstGeom prst="ellipse">
              <a:avLst/>
            </a:prstGeom>
            <a:solidFill>
              <a:srgbClr val="41CFF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srgbClr val="41CFF6"/>
                </a:solidFill>
                <a:latin typeface="Humnst777 Lt BT" panose="020B0402030504020204" pitchFamily="34" charset="0"/>
                <a:ea typeface="+mn-ea"/>
              </a:endParaRPr>
            </a:p>
          </p:txBody>
        </p:sp>
        <p:grpSp>
          <p:nvGrpSpPr>
            <p:cNvPr id="7" name="Group 23">
              <a:extLst>
                <a:ext uri="{FF2B5EF4-FFF2-40B4-BE49-F238E27FC236}">
                  <a16:creationId xmlns="" xmlns:a16="http://schemas.microsoft.com/office/drawing/2014/main" id="{09276104-B2E1-4995-A040-B5B557F158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15310" y="1190291"/>
              <a:ext cx="5853124" cy="933923"/>
              <a:chOff x="33483" y="-9385"/>
              <a:chExt cx="3361992" cy="349655"/>
            </a:xfrm>
          </p:grpSpPr>
          <p:sp>
            <p:nvSpPr>
              <p:cNvPr id="16" name="Text Box 24">
                <a:extLst>
                  <a:ext uri="{FF2B5EF4-FFF2-40B4-BE49-F238E27FC236}">
                    <a16:creationId xmlns="" xmlns:a16="http://schemas.microsoft.com/office/drawing/2014/main" id="{8D1F260F-8EDE-47F2-AFB6-A6B31046C38E}"/>
                  </a:ext>
                </a:extLst>
              </p:cNvPr>
              <p:cNvSpPr txBox="1"/>
              <p:nvPr/>
            </p:nvSpPr>
            <p:spPr>
              <a:xfrm>
                <a:off x="33483" y="4880"/>
                <a:ext cx="1332010" cy="21813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/>
              <a:lstStyle/>
              <a:p>
                <a:pPr eaLnBrk="1" fontAlgn="auto" hangingPunct="1">
                  <a:lnSpc>
                    <a:spcPct val="84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smtClean="0">
                    <a:solidFill>
                      <a:srgbClr val="41CFF6"/>
                    </a:solidFill>
                    <a:latin typeface="Humnst777 Lt BT" panose="020B0402030504020204" pitchFamily="34" charset="0"/>
                    <a:ea typeface="宋体" panose="02010600030101010101" pitchFamily="2" charset="-122"/>
                    <a:cs typeface="Vrinda" panose="020B0502040204020203" pitchFamily="34" charset="0"/>
                  </a:rPr>
                  <a:t>7.27</a:t>
                </a:r>
              </a:p>
              <a:p>
                <a:pPr eaLnBrk="1" fontAlgn="auto" hangingPunct="1">
                  <a:lnSpc>
                    <a:spcPct val="84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>
                    <a:solidFill>
                      <a:srgbClr val="41CFF6"/>
                    </a:solidFill>
                    <a:latin typeface="Humnst777 Lt BT" panose="020B0402030504020204" pitchFamily="34" charset="0"/>
                    <a:ea typeface="宋体" panose="02010600030101010101" pitchFamily="2" charset="-122"/>
                    <a:cs typeface="Vrinda" panose="020B0502040204020203" pitchFamily="34" charset="0"/>
                  </a:rPr>
                  <a:t> </a:t>
                </a:r>
                <a:r>
                  <a:rPr lang="zh-CN" altLang="en-US" sz="1600" dirty="0" smtClean="0">
                    <a:solidFill>
                      <a:srgbClr val="41CFF6"/>
                    </a:solidFill>
                    <a:latin typeface="Humnst777 Lt BT" panose="020B0402030504020204" pitchFamily="34" charset="0"/>
                    <a:ea typeface="宋体" panose="02010600030101010101" pitchFamily="2" charset="-122"/>
                    <a:cs typeface="Vrinda" panose="020B0502040204020203" pitchFamily="34" charset="0"/>
                  </a:rPr>
                  <a:t>  </a:t>
                </a:r>
                <a:r>
                  <a:rPr lang="en-US" altLang="zh-CN" sz="1600" dirty="0" smtClean="0">
                    <a:solidFill>
                      <a:srgbClr val="41CFF6"/>
                    </a:solidFill>
                    <a:latin typeface="Humnst777 Lt BT" panose="020B0402030504020204" pitchFamily="34" charset="0"/>
                    <a:ea typeface="宋体" panose="02010600030101010101" pitchFamily="2" charset="-122"/>
                    <a:cs typeface="Vrinda" panose="020B0502040204020203" pitchFamily="34" charset="0"/>
                  </a:rPr>
                  <a:t>|</a:t>
                </a:r>
              </a:p>
              <a:p>
                <a:pPr eaLnBrk="1" fontAlgn="auto" hangingPunct="1">
                  <a:lnSpc>
                    <a:spcPct val="84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smtClean="0">
                    <a:solidFill>
                      <a:srgbClr val="41CFF6"/>
                    </a:solidFill>
                    <a:latin typeface="Humnst777 Lt BT" panose="020B0402030504020204" pitchFamily="34" charset="0"/>
                    <a:ea typeface="宋体" panose="02010600030101010101" pitchFamily="2" charset="-122"/>
                    <a:cs typeface="Vrinda" panose="020B0502040204020203" pitchFamily="34" charset="0"/>
                  </a:rPr>
                  <a:t>8.27</a:t>
                </a:r>
                <a:endParaRPr lang="zh-CN" altLang="en-US" sz="1800" dirty="0">
                  <a:solidFill>
                    <a:srgbClr val="41CFF6"/>
                  </a:solidFill>
                  <a:latin typeface="Humnst777 Lt BT" panose="020B0402030504020204" pitchFamily="34" charset="0"/>
                  <a:ea typeface="宋体" panose="02010600030101010101" pitchFamily="2" charset="-122"/>
                  <a:cs typeface="Vrinda" panose="020B0502040204020203" pitchFamily="34" charset="0"/>
                </a:endParaRPr>
              </a:p>
            </p:txBody>
          </p:sp>
          <p:sp>
            <p:nvSpPr>
              <p:cNvPr id="17" name="Text Box 25">
                <a:extLst>
                  <a:ext uri="{FF2B5EF4-FFF2-40B4-BE49-F238E27FC236}">
                    <a16:creationId xmlns="" xmlns:a16="http://schemas.microsoft.com/office/drawing/2014/main" id="{058685D7-E383-47E9-AC6D-0CC7639D66DD}"/>
                  </a:ext>
                </a:extLst>
              </p:cNvPr>
              <p:cNvSpPr txBox="1"/>
              <p:nvPr/>
            </p:nvSpPr>
            <p:spPr>
              <a:xfrm>
                <a:off x="838524" y="-9385"/>
                <a:ext cx="1615552" cy="15275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/>
              <a:lstStyle/>
              <a:p>
                <a:pPr eaLnBrk="1" fontAlgn="auto" hangingPunct="1">
                  <a:lnSpc>
                    <a:spcPct val="84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867" dirty="0" smtClean="0">
                    <a:solidFill>
                      <a:srgbClr val="41CFF6"/>
                    </a:solidFill>
                    <a:latin typeface="Humnst777 Lt BT" panose="020B0402030504020204" pitchFamily="34" charset="0"/>
                    <a:ea typeface="宋体" panose="02010600030101010101" pitchFamily="2" charset="-122"/>
                    <a:cs typeface="Vrinda" panose="020B0502040204020203" pitchFamily="34" charset="0"/>
                  </a:rPr>
                  <a:t>第一个月</a:t>
                </a:r>
                <a:endParaRPr lang="zh-CN" altLang="en-US" sz="1800" dirty="0">
                  <a:solidFill>
                    <a:srgbClr val="41CFF6"/>
                  </a:solidFill>
                  <a:latin typeface="Humnst777 Lt BT" panose="020B0402030504020204" pitchFamily="34" charset="0"/>
                  <a:ea typeface="宋体" panose="02010600030101010101" pitchFamily="2" charset="-122"/>
                  <a:cs typeface="Vrinda" panose="020B0502040204020203" pitchFamily="34" charset="0"/>
                </a:endParaRPr>
              </a:p>
            </p:txBody>
          </p:sp>
          <p:sp>
            <p:nvSpPr>
              <p:cNvPr id="18" name="Text Box 26">
                <a:extLst>
                  <a:ext uri="{FF2B5EF4-FFF2-40B4-BE49-F238E27FC236}">
                    <a16:creationId xmlns="" xmlns:a16="http://schemas.microsoft.com/office/drawing/2014/main" id="{047647B8-DE4A-4501-AEB0-5B16E8A27FF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8405" y="69956"/>
                <a:ext cx="2557070" cy="2703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300">
                    <a:solidFill>
                      <a:schemeClr val="tx1"/>
                    </a:solidFill>
                    <a:latin typeface="方正正黑简体" pitchFamily="2" charset="-122"/>
                    <a:ea typeface="方正正黑简体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方正正黑简体" pitchFamily="2" charset="-122"/>
                    <a:ea typeface="方正正黑简体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方正正黑简体" pitchFamily="2" charset="-122"/>
                    <a:ea typeface="方正正黑简体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方正正黑简体" pitchFamily="2" charset="-122"/>
                    <a:ea typeface="方正正黑简体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方正正黑简体" pitchFamily="2" charset="-122"/>
                    <a:ea typeface="方正正黑简体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方正正黑简体" pitchFamily="2" charset="-122"/>
                    <a:ea typeface="方正正黑简体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方正正黑简体" pitchFamily="2" charset="-122"/>
                    <a:ea typeface="方正正黑简体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方正正黑简体" pitchFamily="2" charset="-122"/>
                    <a:ea typeface="方正正黑简体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方正正黑简体" pitchFamily="2" charset="-122"/>
                    <a:ea typeface="方正正黑简体" pitchFamily="2" charset="-122"/>
                  </a:defRPr>
                </a:lvl9pPr>
              </a:lstStyle>
              <a:p>
                <a:r>
                  <a:rPr lang="zh-CN" altLang="en-US" sz="1600" noProof="1" smtClean="0">
                    <a:solidFill>
                      <a:srgbClr val="41CFF6"/>
                    </a:solidFill>
                    <a:latin typeface="方正黑体简体" panose="03000509000000000000" pitchFamily="65" charset="-122"/>
                    <a:ea typeface="方正黑体简体" panose="03000509000000000000" pitchFamily="65" charset="-122"/>
                  </a:rPr>
                  <a:t>熟悉协作流程、业务流程、开发框架和服务架构</a:t>
                </a:r>
                <a:endParaRPr lang="en-US" altLang="zh-CN" sz="1600" noProof="1" smtClean="0">
                  <a:solidFill>
                    <a:srgbClr val="41CFF6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endParaRPr>
              </a:p>
              <a:p>
                <a:r>
                  <a:rPr lang="zh-CN" altLang="en-US" sz="1600" noProof="1" smtClean="0">
                    <a:solidFill>
                      <a:srgbClr val="41CFF6"/>
                    </a:solidFill>
                    <a:latin typeface="方正黑体简体" panose="03000509000000000000" pitchFamily="65" charset="-122"/>
                    <a:ea typeface="方正黑体简体" panose="03000509000000000000" pitchFamily="65" charset="-122"/>
                  </a:rPr>
                  <a:t>梳理了一份数据字典</a:t>
                </a:r>
                <a:endParaRPr lang="en-US" altLang="zh-CN" sz="1600" noProof="1" smtClean="0">
                  <a:solidFill>
                    <a:srgbClr val="41CFF6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endParaRPr>
              </a:p>
              <a:p>
                <a:r>
                  <a:rPr lang="zh-CN" altLang="en-US" sz="1600" noProof="1" smtClean="0">
                    <a:solidFill>
                      <a:srgbClr val="41CFF6"/>
                    </a:solidFill>
                    <a:latin typeface="方正黑体简体" panose="03000509000000000000" pitchFamily="65" charset="-122"/>
                    <a:ea typeface="方正黑体简体" panose="03000509000000000000" pitchFamily="65" charset="-122"/>
                  </a:rPr>
                  <a:t>开发商户端</a:t>
                </a:r>
                <a:r>
                  <a:rPr lang="en-US" altLang="zh-CN" sz="1600" noProof="1" smtClean="0">
                    <a:solidFill>
                      <a:srgbClr val="41CFF6"/>
                    </a:solidFill>
                    <a:latin typeface="方正黑体简体" panose="03000509000000000000" pitchFamily="65" charset="-122"/>
                    <a:ea typeface="方正黑体简体" panose="03000509000000000000" pitchFamily="65" charset="-122"/>
                  </a:rPr>
                  <a:t>(B</a:t>
                </a:r>
                <a:r>
                  <a:rPr lang="zh-CN" altLang="en-US" sz="1600" noProof="1" smtClean="0">
                    <a:solidFill>
                      <a:srgbClr val="41CFF6"/>
                    </a:solidFill>
                    <a:latin typeface="方正黑体简体" panose="03000509000000000000" pitchFamily="65" charset="-122"/>
                    <a:ea typeface="方正黑体简体" panose="03000509000000000000" pitchFamily="65" charset="-122"/>
                  </a:rPr>
                  <a:t>端</a:t>
                </a:r>
                <a:r>
                  <a:rPr lang="en-US" altLang="zh-CN" sz="1600" noProof="1" smtClean="0">
                    <a:solidFill>
                      <a:srgbClr val="41CFF6"/>
                    </a:solidFill>
                    <a:latin typeface="方正黑体简体" panose="03000509000000000000" pitchFamily="65" charset="-122"/>
                    <a:ea typeface="方正黑体简体" panose="03000509000000000000" pitchFamily="65" charset="-122"/>
                  </a:rPr>
                  <a:t>)</a:t>
                </a:r>
                <a:r>
                  <a:rPr lang="zh-CN" altLang="en-US" sz="1600" noProof="1" smtClean="0">
                    <a:solidFill>
                      <a:srgbClr val="41CFF6"/>
                    </a:solidFill>
                    <a:latin typeface="方正黑体简体" panose="03000509000000000000" pitchFamily="65" charset="-122"/>
                    <a:ea typeface="方正黑体简体" panose="03000509000000000000" pitchFamily="65" charset="-122"/>
                  </a:rPr>
                  <a:t>、主站、</a:t>
                </a:r>
                <a:r>
                  <a:rPr lang="en-US" altLang="zh-CN" sz="1600" noProof="1" smtClean="0">
                    <a:solidFill>
                      <a:srgbClr val="41CFF6"/>
                    </a:solidFill>
                    <a:latin typeface="方正黑体简体" panose="03000509000000000000" pitchFamily="65" charset="-122"/>
                    <a:ea typeface="方正黑体简体" panose="03000509000000000000" pitchFamily="65" charset="-122"/>
                  </a:rPr>
                  <a:t>M</a:t>
                </a:r>
                <a:r>
                  <a:rPr lang="zh-CN" altLang="en-US" sz="1600" noProof="1" smtClean="0">
                    <a:solidFill>
                      <a:srgbClr val="41CFF6"/>
                    </a:solidFill>
                    <a:latin typeface="方正黑体简体" panose="03000509000000000000" pitchFamily="65" charset="-122"/>
                    <a:ea typeface="方正黑体简体" panose="03000509000000000000" pitchFamily="65" charset="-122"/>
                  </a:rPr>
                  <a:t>站的功能</a:t>
                </a:r>
                <a:endParaRPr lang="en-US" altLang="zh-CN" sz="1600" noProof="1" smtClean="0">
                  <a:solidFill>
                    <a:srgbClr val="41CFF6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endParaRPr>
              </a:p>
            </p:txBody>
          </p:sp>
        </p:grpSp>
        <p:grpSp>
          <p:nvGrpSpPr>
            <p:cNvPr id="8" name="Group 23">
              <a:extLst>
                <a:ext uri="{FF2B5EF4-FFF2-40B4-BE49-F238E27FC236}">
                  <a16:creationId xmlns="" xmlns:a16="http://schemas.microsoft.com/office/drawing/2014/main" id="{E8668E2B-A5FD-4E1E-88BD-0E71CA8DA3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15310" y="2286399"/>
              <a:ext cx="5882387" cy="1052947"/>
              <a:chOff x="33483" y="-28004"/>
              <a:chExt cx="3378800" cy="394217"/>
            </a:xfrm>
          </p:grpSpPr>
          <p:sp>
            <p:nvSpPr>
              <p:cNvPr id="13" name="Text Box 24">
                <a:extLst>
                  <a:ext uri="{FF2B5EF4-FFF2-40B4-BE49-F238E27FC236}">
                    <a16:creationId xmlns="" xmlns:a16="http://schemas.microsoft.com/office/drawing/2014/main" id="{4C7BCA34-C9D3-47AC-94EE-CE563C2E05C5}"/>
                  </a:ext>
                </a:extLst>
              </p:cNvPr>
              <p:cNvSpPr txBox="1"/>
              <p:nvPr/>
            </p:nvSpPr>
            <p:spPr>
              <a:xfrm>
                <a:off x="33483" y="5021"/>
                <a:ext cx="1332010" cy="21813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/>
              <a:lstStyle/>
              <a:p>
                <a:pPr>
                  <a:lnSpc>
                    <a:spcPct val="84000"/>
                  </a:lnSpc>
                  <a:defRPr/>
                </a:pPr>
                <a:r>
                  <a:rPr lang="en-US" altLang="zh-CN" sz="1600" dirty="0" smtClean="0">
                    <a:solidFill>
                      <a:srgbClr val="41CFF6"/>
                    </a:solidFill>
                    <a:latin typeface="Humnst777 Lt BT" panose="020B0402030504020204" pitchFamily="34" charset="0"/>
                    <a:ea typeface="宋体" panose="02010600030101010101" pitchFamily="2" charset="-122"/>
                    <a:cs typeface="Vrinda" panose="020B0502040204020203" pitchFamily="34" charset="0"/>
                  </a:rPr>
                  <a:t>8.27</a:t>
                </a:r>
                <a:endParaRPr lang="en-US" altLang="zh-CN" sz="1600" dirty="0">
                  <a:solidFill>
                    <a:srgbClr val="41CFF6"/>
                  </a:solidFill>
                  <a:latin typeface="Humnst777 Lt BT" panose="020B0402030504020204" pitchFamily="34" charset="0"/>
                  <a:ea typeface="宋体" panose="02010600030101010101" pitchFamily="2" charset="-122"/>
                  <a:cs typeface="Vrinda" panose="020B0502040204020203" pitchFamily="34" charset="0"/>
                </a:endParaRPr>
              </a:p>
              <a:p>
                <a:pPr>
                  <a:lnSpc>
                    <a:spcPct val="84000"/>
                  </a:lnSpc>
                  <a:defRPr/>
                </a:pPr>
                <a:r>
                  <a:rPr lang="zh-CN" altLang="en-US" sz="1600" dirty="0">
                    <a:solidFill>
                      <a:srgbClr val="41CFF6"/>
                    </a:solidFill>
                    <a:latin typeface="Humnst777 Lt BT" panose="020B0402030504020204" pitchFamily="34" charset="0"/>
                    <a:ea typeface="宋体" panose="02010600030101010101" pitchFamily="2" charset="-122"/>
                    <a:cs typeface="Vrinda" panose="020B0502040204020203" pitchFamily="34" charset="0"/>
                  </a:rPr>
                  <a:t>   </a:t>
                </a:r>
                <a:r>
                  <a:rPr lang="en-US" altLang="zh-CN" sz="1600" dirty="0">
                    <a:solidFill>
                      <a:srgbClr val="41CFF6"/>
                    </a:solidFill>
                    <a:latin typeface="Humnst777 Lt BT" panose="020B0402030504020204" pitchFamily="34" charset="0"/>
                    <a:ea typeface="宋体" panose="02010600030101010101" pitchFamily="2" charset="-122"/>
                    <a:cs typeface="Vrinda" panose="020B0502040204020203" pitchFamily="34" charset="0"/>
                  </a:rPr>
                  <a:t>|</a:t>
                </a:r>
              </a:p>
              <a:p>
                <a:pPr>
                  <a:lnSpc>
                    <a:spcPct val="84000"/>
                  </a:lnSpc>
                  <a:defRPr/>
                </a:pPr>
                <a:r>
                  <a:rPr lang="en-US" altLang="zh-CN" sz="1600" dirty="0" smtClean="0">
                    <a:solidFill>
                      <a:srgbClr val="41CFF6"/>
                    </a:solidFill>
                    <a:latin typeface="Humnst777 Lt BT" panose="020B0402030504020204" pitchFamily="34" charset="0"/>
                    <a:ea typeface="宋体" panose="02010600030101010101" pitchFamily="2" charset="-122"/>
                    <a:cs typeface="Vrinda" panose="020B0502040204020203" pitchFamily="34" charset="0"/>
                  </a:rPr>
                  <a:t>9.27</a:t>
                </a:r>
                <a:endParaRPr lang="zh-CN" altLang="en-US" dirty="0">
                  <a:solidFill>
                    <a:srgbClr val="41CFF6"/>
                  </a:solidFill>
                  <a:latin typeface="Humnst777 Lt BT" panose="020B0402030504020204" pitchFamily="34" charset="0"/>
                  <a:ea typeface="宋体" panose="02010600030101010101" pitchFamily="2" charset="-122"/>
                  <a:cs typeface="Vrinda" panose="020B0502040204020203" pitchFamily="34" charset="0"/>
                </a:endParaRPr>
              </a:p>
            </p:txBody>
          </p:sp>
          <p:sp>
            <p:nvSpPr>
              <p:cNvPr id="14" name="Text Box 25">
                <a:extLst>
                  <a:ext uri="{FF2B5EF4-FFF2-40B4-BE49-F238E27FC236}">
                    <a16:creationId xmlns="" xmlns:a16="http://schemas.microsoft.com/office/drawing/2014/main" id="{12AF762B-E1B4-42D6-AB8D-3056CA42852C}"/>
                  </a:ext>
                </a:extLst>
              </p:cNvPr>
              <p:cNvSpPr txBox="1"/>
              <p:nvPr/>
            </p:nvSpPr>
            <p:spPr>
              <a:xfrm>
                <a:off x="838405" y="-28004"/>
                <a:ext cx="1614639" cy="153348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/>
              <a:lstStyle/>
              <a:p>
                <a:pPr eaLnBrk="1" fontAlgn="auto" hangingPunct="1">
                  <a:lnSpc>
                    <a:spcPct val="84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867" dirty="0" smtClean="0">
                    <a:solidFill>
                      <a:srgbClr val="41CFF6"/>
                    </a:solidFill>
                    <a:latin typeface="Humnst777 Lt BT" panose="020B0402030504020204" pitchFamily="34" charset="0"/>
                    <a:ea typeface="宋体" panose="02010600030101010101" pitchFamily="2" charset="-122"/>
                    <a:cs typeface="Vrinda" panose="020B0502040204020203" pitchFamily="34" charset="0"/>
                  </a:rPr>
                  <a:t>第二个月</a:t>
                </a:r>
                <a:endParaRPr lang="zh-CN" altLang="en-US" sz="1800" dirty="0">
                  <a:solidFill>
                    <a:srgbClr val="41CFF6"/>
                  </a:solidFill>
                  <a:latin typeface="Humnst777 Lt BT" panose="020B0402030504020204" pitchFamily="34" charset="0"/>
                  <a:ea typeface="宋体" panose="02010600030101010101" pitchFamily="2" charset="-122"/>
                  <a:cs typeface="Vrinda" panose="020B0502040204020203" pitchFamily="34" charset="0"/>
                </a:endParaRPr>
              </a:p>
            </p:txBody>
          </p:sp>
          <p:sp>
            <p:nvSpPr>
              <p:cNvPr id="15" name="Text Box 26">
                <a:extLst>
                  <a:ext uri="{FF2B5EF4-FFF2-40B4-BE49-F238E27FC236}">
                    <a16:creationId xmlns="" xmlns:a16="http://schemas.microsoft.com/office/drawing/2014/main" id="{2DBB34C2-E4E6-4933-80C9-00E6505FE7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8405" y="63828"/>
                <a:ext cx="2573878" cy="3023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300">
                    <a:solidFill>
                      <a:schemeClr val="tx1"/>
                    </a:solidFill>
                    <a:latin typeface="方正正黑简体" pitchFamily="2" charset="-122"/>
                    <a:ea typeface="方正正黑简体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方正正黑简体" pitchFamily="2" charset="-122"/>
                    <a:ea typeface="方正正黑简体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方正正黑简体" pitchFamily="2" charset="-122"/>
                    <a:ea typeface="方正正黑简体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方正正黑简体" pitchFamily="2" charset="-122"/>
                    <a:ea typeface="方正正黑简体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方正正黑简体" pitchFamily="2" charset="-122"/>
                    <a:ea typeface="方正正黑简体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方正正黑简体" pitchFamily="2" charset="-122"/>
                    <a:ea typeface="方正正黑简体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方正正黑简体" pitchFamily="2" charset="-122"/>
                    <a:ea typeface="方正正黑简体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方正正黑简体" pitchFamily="2" charset="-122"/>
                    <a:ea typeface="方正正黑简体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方正正黑简体" pitchFamily="2" charset="-122"/>
                    <a:ea typeface="方正正黑简体" pitchFamily="2" charset="-122"/>
                  </a:defRPr>
                </a:lvl9pPr>
              </a:lstStyle>
              <a:p>
                <a:r>
                  <a:rPr lang="zh-CN" altLang="en-US" sz="1600" noProof="1" smtClean="0">
                    <a:solidFill>
                      <a:srgbClr val="41CFF6"/>
                    </a:solidFill>
                    <a:latin typeface="方正黑体简体" panose="03000509000000000000" pitchFamily="65" charset="-122"/>
                    <a:ea typeface="方正黑体简体" panose="03000509000000000000" pitchFamily="65" charset="-122"/>
                  </a:rPr>
                  <a:t>数据库触发器 </a:t>
                </a:r>
                <a:r>
                  <a:rPr lang="en-US" altLang="zh-CN" sz="1600" noProof="1" smtClean="0">
                    <a:solidFill>
                      <a:srgbClr val="41CFF6"/>
                    </a:solidFill>
                    <a:latin typeface="方正黑体简体" panose="03000509000000000000" pitchFamily="65" charset="-122"/>
                    <a:ea typeface="方正黑体简体" panose="03000509000000000000" pitchFamily="65" charset="-122"/>
                  </a:rPr>
                  <a:t>(</a:t>
                </a:r>
                <a:r>
                  <a:rPr lang="zh-CN" altLang="en-US" sz="1600" noProof="1" smtClean="0">
                    <a:solidFill>
                      <a:srgbClr val="41CFF6"/>
                    </a:solidFill>
                    <a:latin typeface="方正黑体简体" panose="03000509000000000000" pitchFamily="65" charset="-122"/>
                    <a:ea typeface="方正黑体简体" panose="03000509000000000000" pitchFamily="65" charset="-122"/>
                  </a:rPr>
                  <a:t>修改装修公司名称</a:t>
                </a:r>
                <a:r>
                  <a:rPr lang="en-US" altLang="zh-CN" sz="1600" noProof="1" smtClean="0">
                    <a:solidFill>
                      <a:srgbClr val="41CFF6"/>
                    </a:solidFill>
                    <a:latin typeface="方正黑体简体" panose="03000509000000000000" pitchFamily="65" charset="-122"/>
                    <a:ea typeface="方正黑体简体" panose="03000509000000000000" pitchFamily="65" charset="-122"/>
                  </a:rPr>
                  <a:t>)</a:t>
                </a:r>
              </a:p>
              <a:p>
                <a:r>
                  <a:rPr lang="zh-CN" altLang="en-US" sz="1600" noProof="1" smtClean="0">
                    <a:solidFill>
                      <a:srgbClr val="41CFF6"/>
                    </a:solidFill>
                    <a:latin typeface="方正黑体简体" panose="03000509000000000000" pitchFamily="65" charset="-122"/>
                    <a:ea typeface="方正黑体简体" panose="03000509000000000000" pitchFamily="65" charset="-122"/>
                  </a:rPr>
                  <a:t>财务系统功能的开发</a:t>
                </a:r>
                <a:endParaRPr lang="en-US" altLang="zh-CN" sz="1600" noProof="1" smtClean="0">
                  <a:solidFill>
                    <a:srgbClr val="41CFF6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endParaRPr>
              </a:p>
              <a:p>
                <a:r>
                  <a:rPr lang="zh-CN" altLang="en-US" sz="1600" noProof="1" smtClean="0">
                    <a:solidFill>
                      <a:srgbClr val="41CFF6"/>
                    </a:solidFill>
                    <a:latin typeface="方正黑体简体" panose="03000509000000000000" pitchFamily="65" charset="-122"/>
                    <a:ea typeface="方正黑体简体" panose="03000509000000000000" pitchFamily="65" charset="-122"/>
                  </a:rPr>
                  <a:t>基于</a:t>
                </a:r>
                <a:r>
                  <a:rPr lang="en-US" altLang="zh-CN" sz="1600" noProof="1" smtClean="0">
                    <a:solidFill>
                      <a:srgbClr val="41CFF6"/>
                    </a:solidFill>
                    <a:latin typeface="方正黑体简体" panose="03000509000000000000" pitchFamily="65" charset="-122"/>
                    <a:ea typeface="方正黑体简体" panose="03000509000000000000" pitchFamily="65" charset="-122"/>
                  </a:rPr>
                  <a:t>H5</a:t>
                </a:r>
                <a:r>
                  <a:rPr lang="zh-CN" altLang="en-US" sz="1600" noProof="1" smtClean="0">
                    <a:solidFill>
                      <a:srgbClr val="41CFF6"/>
                    </a:solidFill>
                    <a:latin typeface="方正黑体简体" panose="03000509000000000000" pitchFamily="65" charset="-122"/>
                    <a:ea typeface="方正黑体简体" panose="03000509000000000000" pitchFamily="65" charset="-122"/>
                  </a:rPr>
                  <a:t>新特性的接口</a:t>
                </a:r>
                <a:endParaRPr lang="en-US" altLang="zh-CN" sz="1600" noProof="1" smtClean="0">
                  <a:solidFill>
                    <a:srgbClr val="41CFF6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endParaRPr>
              </a:p>
              <a:p>
                <a:r>
                  <a:rPr lang="zh-CN" altLang="en-US" sz="1600" noProof="1" smtClean="0">
                    <a:solidFill>
                      <a:srgbClr val="41CFF6"/>
                    </a:solidFill>
                    <a:latin typeface="方正黑体简体" panose="03000509000000000000" pitchFamily="65" charset="-122"/>
                    <a:ea typeface="方正黑体简体" panose="03000509000000000000" pitchFamily="65" charset="-122"/>
                  </a:rPr>
                  <a:t>渠道管理</a:t>
                </a:r>
                <a:endParaRPr lang="en-US" altLang="zh-CN" sz="1600" noProof="1">
                  <a:solidFill>
                    <a:srgbClr val="41CFF6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endParaRPr>
              </a:p>
            </p:txBody>
          </p:sp>
        </p:grpSp>
        <p:grpSp>
          <p:nvGrpSpPr>
            <p:cNvPr id="9" name="Group 23">
              <a:extLst>
                <a:ext uri="{FF2B5EF4-FFF2-40B4-BE49-F238E27FC236}">
                  <a16:creationId xmlns="" xmlns:a16="http://schemas.microsoft.com/office/drawing/2014/main" id="{F2E407F2-4511-4F19-A029-6A48B0FC76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5945" y="3362462"/>
              <a:ext cx="5803228" cy="1052372"/>
              <a:chOff x="33924" y="-22420"/>
              <a:chExt cx="3333332" cy="394002"/>
            </a:xfrm>
          </p:grpSpPr>
          <p:sp>
            <p:nvSpPr>
              <p:cNvPr id="10" name="Text Box 24">
                <a:extLst>
                  <a:ext uri="{FF2B5EF4-FFF2-40B4-BE49-F238E27FC236}">
                    <a16:creationId xmlns="" xmlns:a16="http://schemas.microsoft.com/office/drawing/2014/main" id="{2F1D4DE9-73EF-496E-8A34-4297CCCB3412}"/>
                  </a:ext>
                </a:extLst>
              </p:cNvPr>
              <p:cNvSpPr txBox="1"/>
              <p:nvPr/>
            </p:nvSpPr>
            <p:spPr>
              <a:xfrm>
                <a:off x="33924" y="4773"/>
                <a:ext cx="1331098" cy="21813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/>
              <a:lstStyle/>
              <a:p>
                <a:pPr>
                  <a:lnSpc>
                    <a:spcPct val="84000"/>
                  </a:lnSpc>
                  <a:defRPr/>
                </a:pPr>
                <a:r>
                  <a:rPr lang="en-US" altLang="zh-CN" sz="1600" dirty="0">
                    <a:solidFill>
                      <a:srgbClr val="41CFF6"/>
                    </a:solidFill>
                    <a:latin typeface="Humnst777 Lt BT" panose="020B0402030504020204" pitchFamily="34" charset="0"/>
                    <a:ea typeface="宋体" panose="02010600030101010101" pitchFamily="2" charset="-122"/>
                    <a:cs typeface="Vrinda" panose="020B0502040204020203" pitchFamily="34" charset="0"/>
                  </a:rPr>
                  <a:t>9</a:t>
                </a:r>
                <a:r>
                  <a:rPr lang="en-US" altLang="zh-CN" sz="1600" dirty="0" smtClean="0">
                    <a:solidFill>
                      <a:srgbClr val="41CFF6"/>
                    </a:solidFill>
                    <a:latin typeface="Humnst777 Lt BT" panose="020B0402030504020204" pitchFamily="34" charset="0"/>
                    <a:ea typeface="宋体" panose="02010600030101010101" pitchFamily="2" charset="-122"/>
                    <a:cs typeface="Vrinda" panose="020B0502040204020203" pitchFamily="34" charset="0"/>
                  </a:rPr>
                  <a:t>.27</a:t>
                </a:r>
                <a:endParaRPr lang="en-US" altLang="zh-CN" sz="1600" dirty="0">
                  <a:solidFill>
                    <a:srgbClr val="41CFF6"/>
                  </a:solidFill>
                  <a:latin typeface="Humnst777 Lt BT" panose="020B0402030504020204" pitchFamily="34" charset="0"/>
                  <a:ea typeface="宋体" panose="02010600030101010101" pitchFamily="2" charset="-122"/>
                  <a:cs typeface="Vrinda" panose="020B0502040204020203" pitchFamily="34" charset="0"/>
                </a:endParaRPr>
              </a:p>
              <a:p>
                <a:pPr>
                  <a:lnSpc>
                    <a:spcPct val="84000"/>
                  </a:lnSpc>
                  <a:defRPr/>
                </a:pPr>
                <a:r>
                  <a:rPr lang="zh-CN" altLang="en-US" sz="1600" dirty="0">
                    <a:solidFill>
                      <a:srgbClr val="41CFF6"/>
                    </a:solidFill>
                    <a:latin typeface="Humnst777 Lt BT" panose="020B0402030504020204" pitchFamily="34" charset="0"/>
                    <a:ea typeface="宋体" panose="02010600030101010101" pitchFamily="2" charset="-122"/>
                    <a:cs typeface="Vrinda" panose="020B0502040204020203" pitchFamily="34" charset="0"/>
                  </a:rPr>
                  <a:t>   </a:t>
                </a:r>
                <a:r>
                  <a:rPr lang="en-US" altLang="zh-CN" sz="1600" dirty="0">
                    <a:solidFill>
                      <a:srgbClr val="41CFF6"/>
                    </a:solidFill>
                    <a:latin typeface="Humnst777 Lt BT" panose="020B0402030504020204" pitchFamily="34" charset="0"/>
                    <a:ea typeface="宋体" panose="02010600030101010101" pitchFamily="2" charset="-122"/>
                    <a:cs typeface="Vrinda" panose="020B0502040204020203" pitchFamily="34" charset="0"/>
                  </a:rPr>
                  <a:t>|</a:t>
                </a:r>
              </a:p>
              <a:p>
                <a:pPr>
                  <a:lnSpc>
                    <a:spcPct val="84000"/>
                  </a:lnSpc>
                  <a:defRPr/>
                </a:pPr>
                <a:r>
                  <a:rPr lang="zh-CN" altLang="en-US" sz="1600" dirty="0" smtClean="0">
                    <a:solidFill>
                      <a:srgbClr val="41CFF6"/>
                    </a:solidFill>
                    <a:latin typeface="Humnst777 Lt BT" panose="020B0402030504020204" pitchFamily="34" charset="0"/>
                    <a:ea typeface="宋体" panose="02010600030101010101" pitchFamily="2" charset="-122"/>
                    <a:cs typeface="Vrinda" panose="020B0502040204020203" pitchFamily="34" charset="0"/>
                  </a:rPr>
                  <a:t>至今</a:t>
                </a:r>
                <a:endParaRPr lang="zh-CN" altLang="en-US" dirty="0">
                  <a:solidFill>
                    <a:srgbClr val="41CFF6"/>
                  </a:solidFill>
                  <a:latin typeface="Humnst777 Lt BT" panose="020B0402030504020204" pitchFamily="34" charset="0"/>
                  <a:ea typeface="宋体" panose="02010600030101010101" pitchFamily="2" charset="-122"/>
                  <a:cs typeface="Vrinda" panose="020B0502040204020203" pitchFamily="34" charset="0"/>
                </a:endParaRPr>
              </a:p>
            </p:txBody>
          </p:sp>
          <p:sp>
            <p:nvSpPr>
              <p:cNvPr id="11" name="Text Box 25">
                <a:extLst>
                  <a:ext uri="{FF2B5EF4-FFF2-40B4-BE49-F238E27FC236}">
                    <a16:creationId xmlns="" xmlns:a16="http://schemas.microsoft.com/office/drawing/2014/main" id="{15385408-AA91-4A9F-98E7-7A0D1DFB434D}"/>
                  </a:ext>
                </a:extLst>
              </p:cNvPr>
              <p:cNvSpPr txBox="1"/>
              <p:nvPr/>
            </p:nvSpPr>
            <p:spPr>
              <a:xfrm>
                <a:off x="838405" y="-22420"/>
                <a:ext cx="1614640" cy="153348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/>
              <a:lstStyle/>
              <a:p>
                <a:pPr eaLnBrk="1" fontAlgn="auto" hangingPunct="1">
                  <a:lnSpc>
                    <a:spcPct val="84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867" dirty="0" smtClean="0">
                    <a:solidFill>
                      <a:srgbClr val="41CFF6"/>
                    </a:solidFill>
                    <a:latin typeface="Humnst777 Lt BT" panose="020B0402030504020204" pitchFamily="34" charset="0"/>
                    <a:ea typeface="宋体" panose="02010600030101010101" pitchFamily="2" charset="-122"/>
                    <a:cs typeface="Vrinda" panose="020B0502040204020203" pitchFamily="34" charset="0"/>
                  </a:rPr>
                  <a:t>到现在</a:t>
                </a:r>
                <a:endParaRPr lang="zh-CN" altLang="en-US" sz="1800" dirty="0">
                  <a:solidFill>
                    <a:srgbClr val="41CFF6"/>
                  </a:solidFill>
                  <a:latin typeface="Humnst777 Lt BT" panose="020B0402030504020204" pitchFamily="34" charset="0"/>
                  <a:ea typeface="宋体" panose="02010600030101010101" pitchFamily="2" charset="-122"/>
                  <a:cs typeface="Vrinda" panose="020B0502040204020203" pitchFamily="34" charset="0"/>
                </a:endParaRPr>
              </a:p>
            </p:txBody>
          </p:sp>
          <p:sp>
            <p:nvSpPr>
              <p:cNvPr id="12" name="Text Box 26">
                <a:extLst>
                  <a:ext uri="{FF2B5EF4-FFF2-40B4-BE49-F238E27FC236}">
                    <a16:creationId xmlns="" xmlns:a16="http://schemas.microsoft.com/office/drawing/2014/main" id="{0EC35F1F-6F7B-46FD-B85A-83FA2E47EE3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8405" y="49276"/>
                <a:ext cx="2528851" cy="322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300">
                    <a:solidFill>
                      <a:schemeClr val="tx1"/>
                    </a:solidFill>
                    <a:latin typeface="方正正黑简体" pitchFamily="2" charset="-122"/>
                    <a:ea typeface="方正正黑简体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方正正黑简体" pitchFamily="2" charset="-122"/>
                    <a:ea typeface="方正正黑简体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方正正黑简体" pitchFamily="2" charset="-122"/>
                    <a:ea typeface="方正正黑简体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方正正黑简体" pitchFamily="2" charset="-122"/>
                    <a:ea typeface="方正正黑简体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方正正黑简体" pitchFamily="2" charset="-122"/>
                    <a:ea typeface="方正正黑简体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方正正黑简体" pitchFamily="2" charset="-122"/>
                    <a:ea typeface="方正正黑简体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方正正黑简体" pitchFamily="2" charset="-122"/>
                    <a:ea typeface="方正正黑简体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方正正黑简体" pitchFamily="2" charset="-122"/>
                    <a:ea typeface="方正正黑简体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方正正黑简体" pitchFamily="2" charset="-122"/>
                    <a:ea typeface="方正正黑简体" pitchFamily="2" charset="-122"/>
                  </a:defRPr>
                </a:lvl9pPr>
              </a:lstStyle>
              <a:p>
                <a:r>
                  <a:rPr lang="zh-CN" altLang="en-US" sz="1600" noProof="1" smtClean="0">
                    <a:solidFill>
                      <a:srgbClr val="41CFF6"/>
                    </a:solidFill>
                    <a:latin typeface="方正黑体简体" panose="03000509000000000000" pitchFamily="65" charset="-122"/>
                    <a:ea typeface="方正黑体简体" panose="03000509000000000000" pitchFamily="65" charset="-122"/>
                  </a:rPr>
                  <a:t>首页改版及双首页策略</a:t>
                </a:r>
                <a:endParaRPr lang="en-US" altLang="zh-CN" sz="1600" noProof="1" smtClean="0">
                  <a:solidFill>
                    <a:srgbClr val="41CFF6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endParaRPr>
              </a:p>
              <a:p>
                <a:r>
                  <a:rPr lang="zh-CN" altLang="en-US" sz="1600" noProof="1" smtClean="0">
                    <a:solidFill>
                      <a:srgbClr val="41CFF6"/>
                    </a:solidFill>
                    <a:latin typeface="方正黑体简体" panose="03000509000000000000" pitchFamily="65" charset="-122"/>
                    <a:ea typeface="方正黑体简体" panose="03000509000000000000" pitchFamily="65" charset="-122"/>
                  </a:rPr>
                  <a:t>推荐装修返现</a:t>
                </a:r>
                <a:r>
                  <a:rPr lang="en-US" altLang="zh-CN" sz="1600" noProof="1" smtClean="0">
                    <a:solidFill>
                      <a:srgbClr val="41CFF6"/>
                    </a:solidFill>
                    <a:latin typeface="方正黑体简体" panose="03000509000000000000" pitchFamily="65" charset="-122"/>
                    <a:ea typeface="方正黑体简体" panose="03000509000000000000" pitchFamily="65" charset="-122"/>
                  </a:rPr>
                  <a:t>2.0</a:t>
                </a:r>
              </a:p>
              <a:p>
                <a:r>
                  <a:rPr lang="zh-CN" altLang="en-US" sz="1600" noProof="1" smtClean="0">
                    <a:solidFill>
                      <a:srgbClr val="41CFF6"/>
                    </a:solidFill>
                    <a:latin typeface="方正黑体简体" panose="03000509000000000000" pitchFamily="65" charset="-122"/>
                    <a:ea typeface="方正黑体简体" panose="03000509000000000000" pitchFamily="65" charset="-122"/>
                  </a:rPr>
                  <a:t>短信验证码接口安全策略</a:t>
                </a:r>
                <a:endParaRPr lang="en-US" altLang="zh-CN" sz="1600" noProof="1" smtClean="0">
                  <a:solidFill>
                    <a:srgbClr val="41CFF6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endParaRPr>
              </a:p>
              <a:p>
                <a:r>
                  <a:rPr lang="zh-CN" altLang="en-US" sz="1600" noProof="1">
                    <a:solidFill>
                      <a:srgbClr val="41CFF6"/>
                    </a:solidFill>
                    <a:latin typeface="方正黑体简体" panose="03000509000000000000" pitchFamily="65" charset="-122"/>
                    <a:ea typeface="方正黑体简体" panose="03000509000000000000" pitchFamily="65" charset="-122"/>
                  </a:rPr>
                  <a:t>全站统一</a:t>
                </a:r>
                <a:r>
                  <a:rPr lang="en-US" altLang="zh-CN" sz="1600" noProof="1">
                    <a:solidFill>
                      <a:srgbClr val="41CFF6"/>
                    </a:solidFill>
                    <a:latin typeface="方正黑体简体" panose="03000509000000000000" pitchFamily="65" charset="-122"/>
                    <a:ea typeface="方正黑体简体" panose="03000509000000000000" pitchFamily="65" charset="-122"/>
                  </a:rPr>
                  <a:t>API</a:t>
                </a:r>
                <a:r>
                  <a:rPr lang="zh-CN" altLang="en-US" sz="1600" noProof="1">
                    <a:solidFill>
                      <a:srgbClr val="41CFF6"/>
                    </a:solidFill>
                    <a:latin typeface="方正黑体简体" panose="03000509000000000000" pitchFamily="65" charset="-122"/>
                    <a:ea typeface="方正黑体简体" panose="03000509000000000000" pitchFamily="65" charset="-122"/>
                  </a:rPr>
                  <a:t>的设计和</a:t>
                </a:r>
                <a:r>
                  <a:rPr lang="zh-CN" altLang="en-US" sz="1600" noProof="1" smtClean="0">
                    <a:solidFill>
                      <a:srgbClr val="41CFF6"/>
                    </a:solidFill>
                    <a:latin typeface="方正黑体简体" panose="03000509000000000000" pitchFamily="65" charset="-122"/>
                    <a:ea typeface="方正黑体简体" panose="03000509000000000000" pitchFamily="65" charset="-122"/>
                  </a:rPr>
                  <a:t>实现</a:t>
                </a:r>
                <a:endParaRPr lang="en-US" altLang="zh-CN" sz="1600" noProof="1" smtClean="0">
                  <a:solidFill>
                    <a:srgbClr val="41CFF6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endParaRPr>
              </a:p>
              <a:p>
                <a:r>
                  <a:rPr lang="en-US" altLang="zh-CN" sz="1600" noProof="1" smtClean="0">
                    <a:solidFill>
                      <a:srgbClr val="41CFF6"/>
                    </a:solidFill>
                    <a:latin typeface="方正黑体简体" panose="03000509000000000000" pitchFamily="65" charset="-122"/>
                    <a:ea typeface="方正黑体简体" panose="03000509000000000000" pitchFamily="65" charset="-122"/>
                  </a:rPr>
                  <a:t>Mock</a:t>
                </a:r>
                <a:r>
                  <a:rPr lang="zh-CN" altLang="en-US" sz="1600" noProof="1" smtClean="0">
                    <a:solidFill>
                      <a:srgbClr val="41CFF6"/>
                    </a:solidFill>
                    <a:latin typeface="方正黑体简体" panose="03000509000000000000" pitchFamily="65" charset="-122"/>
                    <a:ea typeface="方正黑体简体" panose="03000509000000000000" pitchFamily="65" charset="-122"/>
                  </a:rPr>
                  <a:t> </a:t>
                </a:r>
                <a:r>
                  <a:rPr lang="en-US" altLang="zh-CN" sz="1600" noProof="1" smtClean="0">
                    <a:solidFill>
                      <a:srgbClr val="41CFF6"/>
                    </a:solidFill>
                    <a:latin typeface="方正黑体简体" panose="03000509000000000000" pitchFamily="65" charset="-122"/>
                    <a:ea typeface="方正黑体简体" panose="03000509000000000000" pitchFamily="65" charset="-122"/>
                  </a:rPr>
                  <a:t>Server</a:t>
                </a:r>
              </a:p>
            </p:txBody>
          </p:sp>
        </p:grpSp>
      </p:grp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A233AA9B-36CA-4098-B25C-96FBAB1AF183}"/>
              </a:ext>
            </a:extLst>
          </p:cNvPr>
          <p:cNvSpPr txBox="1"/>
          <p:nvPr/>
        </p:nvSpPr>
        <p:spPr>
          <a:xfrm>
            <a:off x="3703926" y="504756"/>
            <a:ext cx="4539704" cy="4973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zh-CN" sz="2400" dirty="0" smtClean="0">
                <a:solidFill>
                  <a:srgbClr val="41CFF6"/>
                </a:solidFill>
              </a:rPr>
              <a:t>2017.7.27-2017.11.9</a:t>
            </a:r>
            <a:r>
              <a:rPr lang="zh-CN" altLang="en-US" sz="2400" dirty="0" smtClean="0">
                <a:solidFill>
                  <a:srgbClr val="41CFF6"/>
                </a:solidFill>
              </a:rPr>
              <a:t>工作小结</a:t>
            </a:r>
            <a:endParaRPr lang="zh-CN" altLang="en-US" sz="2400" dirty="0">
              <a:solidFill>
                <a:srgbClr val="41CFF6"/>
              </a:solidFill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="" xmlns:a16="http://schemas.microsoft.com/office/drawing/2014/main" id="{B4E3BDA0-5F10-4C82-ABB0-FA8C45A23A6D}"/>
              </a:ext>
            </a:extLst>
          </p:cNvPr>
          <p:cNvGrpSpPr/>
          <p:nvPr/>
        </p:nvGrpSpPr>
        <p:grpSpPr>
          <a:xfrm>
            <a:off x="1" y="1979082"/>
            <a:ext cx="3297767" cy="491067"/>
            <a:chOff x="1" y="1369484"/>
            <a:chExt cx="3297767" cy="491067"/>
          </a:xfrm>
        </p:grpSpPr>
        <p:sp>
          <p:nvSpPr>
            <p:cNvPr id="34" name="矩形 33">
              <a:extLst>
                <a:ext uri="{FF2B5EF4-FFF2-40B4-BE49-F238E27FC236}">
                  <a16:creationId xmlns="" xmlns:a16="http://schemas.microsoft.com/office/drawing/2014/main" id="{AA1DE6F7-90E8-4B47-A035-C7C8C37BDE9D}"/>
                </a:ext>
              </a:extLst>
            </p:cNvPr>
            <p:cNvSpPr/>
            <p:nvPr/>
          </p:nvSpPr>
          <p:spPr>
            <a:xfrm>
              <a:off x="1" y="1369484"/>
              <a:ext cx="3297767" cy="491067"/>
            </a:xfrm>
            <a:prstGeom prst="rect">
              <a:avLst/>
            </a:prstGeom>
            <a:solidFill>
              <a:srgbClr val="41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/>
            </a:p>
          </p:txBody>
        </p:sp>
        <p:sp>
          <p:nvSpPr>
            <p:cNvPr id="35" name="文本框 2">
              <a:extLst>
                <a:ext uri="{FF2B5EF4-FFF2-40B4-BE49-F238E27FC236}">
                  <a16:creationId xmlns="" xmlns:a16="http://schemas.microsoft.com/office/drawing/2014/main" id="{92638FF8-736B-41D8-820A-6918D94FAA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3151" y="1449917"/>
              <a:ext cx="1208616" cy="3796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867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工作小结</a:t>
              </a:r>
              <a:endParaRPr lang="zh-CN" altLang="en-US" sz="1867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6" name="文本框 15">
            <a:extLst>
              <a:ext uri="{FF2B5EF4-FFF2-40B4-BE49-F238E27FC236}">
                <a16:creationId xmlns="" xmlns:a16="http://schemas.microsoft.com/office/drawing/2014/main" id="{6D238785-8F99-46BF-9419-38E5C5308D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2876" y="3564100"/>
            <a:ext cx="1208891" cy="379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r>
              <a:rPr lang="zh-CN" altLang="en-US" sz="1867" dirty="0" smtClean="0">
                <a:solidFill>
                  <a:srgbClr val="41CFF6"/>
                </a:solidFill>
              </a:rPr>
              <a:t>工作亮点</a:t>
            </a:r>
            <a:endParaRPr lang="zh-CN" altLang="en-US" sz="1867" dirty="0">
              <a:solidFill>
                <a:srgbClr val="41CFF6"/>
              </a:solidFill>
            </a:endParaRPr>
          </a:p>
        </p:txBody>
      </p:sp>
      <p:sp>
        <p:nvSpPr>
          <p:cNvPr id="37" name="文本框 18">
            <a:extLst>
              <a:ext uri="{FF2B5EF4-FFF2-40B4-BE49-F238E27FC236}">
                <a16:creationId xmlns="" xmlns:a16="http://schemas.microsoft.com/office/drawing/2014/main" id="{C6D893B3-298F-4F6B-BB79-199C71F237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2876" y="4277414"/>
            <a:ext cx="2390392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r>
              <a:rPr lang="zh-CN" altLang="en-US" sz="1867" dirty="0" smtClean="0">
                <a:solidFill>
                  <a:srgbClr val="41CFF6"/>
                </a:solidFill>
              </a:rPr>
              <a:t>需要改进的方向</a:t>
            </a:r>
            <a:endParaRPr lang="zh-CN" altLang="en-US" sz="1867" dirty="0">
              <a:solidFill>
                <a:srgbClr val="41CFF6"/>
              </a:solidFill>
            </a:endParaRPr>
          </a:p>
        </p:txBody>
      </p:sp>
      <p:grpSp>
        <p:nvGrpSpPr>
          <p:cNvPr id="38" name="组合 22">
            <a:extLst>
              <a:ext uri="{FF2B5EF4-FFF2-40B4-BE49-F238E27FC236}">
                <a16:creationId xmlns="" xmlns:a16="http://schemas.microsoft.com/office/drawing/2014/main" id="{BA5433C3-2BFB-4286-AC70-69E1A8A40267}"/>
              </a:ext>
            </a:extLst>
          </p:cNvPr>
          <p:cNvGrpSpPr>
            <a:grpSpLocks/>
          </p:cNvGrpSpPr>
          <p:nvPr/>
        </p:nvGrpSpPr>
        <p:grpSpPr bwMode="auto">
          <a:xfrm>
            <a:off x="452642" y="2794449"/>
            <a:ext cx="2332592" cy="697463"/>
            <a:chOff x="468174" y="782726"/>
            <a:chExt cx="1333221" cy="522312"/>
          </a:xfrm>
        </p:grpSpPr>
        <p:sp>
          <p:nvSpPr>
            <p:cNvPr id="39" name="文本框 23">
              <a:extLst>
                <a:ext uri="{FF2B5EF4-FFF2-40B4-BE49-F238E27FC236}">
                  <a16:creationId xmlns="" xmlns:a16="http://schemas.microsoft.com/office/drawing/2014/main" id="{72CE2841-7630-4976-A33C-FC3A610858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174" y="782726"/>
              <a:ext cx="368063" cy="345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endParaRPr lang="zh-CN" altLang="en-US" sz="2400">
                <a:solidFill>
                  <a:srgbClr val="41CFF6"/>
                </a:solidFill>
              </a:endParaRPr>
            </a:p>
          </p:txBody>
        </p:sp>
        <p:sp>
          <p:nvSpPr>
            <p:cNvPr id="40" name="文本框 24">
              <a:extLst>
                <a:ext uri="{FF2B5EF4-FFF2-40B4-BE49-F238E27FC236}">
                  <a16:creationId xmlns="" xmlns:a16="http://schemas.microsoft.com/office/drawing/2014/main" id="{C9005F2A-FCDF-41B4-BEDD-14B353BE6D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1897" y="805557"/>
              <a:ext cx="1009498" cy="4994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r>
                <a:rPr lang="zh-CN" altLang="en-US" sz="1867" dirty="0" smtClean="0">
                  <a:solidFill>
                    <a:srgbClr val="41CFF6"/>
                  </a:solidFill>
                </a:rPr>
                <a:t>重点工作小结</a:t>
              </a:r>
              <a:endParaRPr lang="zh-CN" altLang="en-US" sz="1867" dirty="0">
                <a:solidFill>
                  <a:srgbClr val="41CFF6"/>
                </a:solidFill>
              </a:endParaRPr>
            </a:p>
          </p:txBody>
        </p:sp>
      </p:grpSp>
      <p:sp>
        <p:nvSpPr>
          <p:cNvPr id="42" name="文本框 32">
            <a:extLst>
              <a:ext uri="{FF2B5EF4-FFF2-40B4-BE49-F238E27FC236}">
                <a16:creationId xmlns="" xmlns:a16="http://schemas.microsoft.com/office/drawing/2014/main" id="{A1D49016-C29E-468C-8777-582C078089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528" y="1216787"/>
            <a:ext cx="22648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eaLnBrk="1" hangingPunct="1"/>
            <a:r>
              <a:rPr lang="en-US" altLang="zh-CN" sz="2400" spc="300" dirty="0" smtClean="0">
                <a:solidFill>
                  <a:srgbClr val="41CFF6"/>
                </a:solidFill>
              </a:rPr>
              <a:t>REPORT</a:t>
            </a:r>
            <a:endParaRPr lang="zh-CN" altLang="en-US" sz="2800" spc="300" dirty="0">
              <a:solidFill>
                <a:srgbClr val="41CFF6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="" xmlns:a16="http://schemas.microsoft.com/office/drawing/2014/main" id="{1DE73DBD-A591-41C9-9AD6-A57E57920E77}"/>
              </a:ext>
            </a:extLst>
          </p:cNvPr>
          <p:cNvSpPr/>
          <p:nvPr/>
        </p:nvSpPr>
        <p:spPr>
          <a:xfrm>
            <a:off x="1" y="393700"/>
            <a:ext cx="3297767" cy="6096000"/>
          </a:xfrm>
          <a:prstGeom prst="rect">
            <a:avLst/>
          </a:prstGeom>
          <a:noFill/>
          <a:ln>
            <a:solidFill>
              <a:srgbClr val="41C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5893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" presetClass="entr" presetSubtype="8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21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2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fill="hold" grpId="0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25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6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fill="hold" grpId="0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2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30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8" presetID="2" presetClass="entr" presetSubtype="4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/>
          <p:bldP spid="36" grpId="0"/>
          <p:bldP spid="37" grpId="0"/>
          <p:bldP spid="42" grpId="0"/>
          <p:bldP spid="4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8" presetID="2" presetClass="entr" presetSubtype="4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/>
          <p:bldP spid="36" grpId="0"/>
          <p:bldP spid="37" grpId="0"/>
          <p:bldP spid="42" grpId="0"/>
          <p:bldP spid="43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50CE28A6-16D2-4357-86D5-950545198530}"/>
              </a:ext>
            </a:extLst>
          </p:cNvPr>
          <p:cNvSpPr txBox="1"/>
          <p:nvPr/>
        </p:nvSpPr>
        <p:spPr>
          <a:xfrm>
            <a:off x="4684507" y="1882763"/>
            <a:ext cx="335668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altLang="zh-CN" sz="6000" b="1" dirty="0">
                <a:solidFill>
                  <a:srgbClr val="41CF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11500" b="1" dirty="0">
                <a:solidFill>
                  <a:srgbClr val="41CF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6000" b="1" dirty="0">
              <a:solidFill>
                <a:srgbClr val="41CFF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8843A933-4234-4A18-87B5-4E6335361BCA}"/>
              </a:ext>
            </a:extLst>
          </p:cNvPr>
          <p:cNvSpPr txBox="1"/>
          <p:nvPr/>
        </p:nvSpPr>
        <p:spPr>
          <a:xfrm>
            <a:off x="4361885" y="3744811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zh-CN" altLang="en-US" sz="4800" b="1" smtClean="0">
                <a:solidFill>
                  <a:srgbClr val="41CF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重点工作小结</a:t>
            </a:r>
            <a:endParaRPr lang="zh-CN" altLang="en-US" sz="4800" b="1" dirty="0">
              <a:solidFill>
                <a:srgbClr val="41CFF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4730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6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="" xmlns:a16="http://schemas.microsoft.com/office/drawing/2014/main" id="{4CCEC256-5833-4342-8476-EE02993B9870}"/>
              </a:ext>
            </a:extLst>
          </p:cNvPr>
          <p:cNvGrpSpPr>
            <a:grpSpLocks/>
          </p:cNvGrpSpPr>
          <p:nvPr/>
        </p:nvGrpSpPr>
        <p:grpSpPr bwMode="auto">
          <a:xfrm>
            <a:off x="4506385" y="1534270"/>
            <a:ext cx="264583" cy="3945467"/>
            <a:chOff x="3389197" y="1207584"/>
            <a:chExt cx="198000" cy="2958945"/>
          </a:xfrm>
        </p:grpSpPr>
        <p:cxnSp>
          <p:nvCxnSpPr>
            <p:cNvPr id="16" name="Straight Connector 22">
              <a:extLst>
                <a:ext uri="{FF2B5EF4-FFF2-40B4-BE49-F238E27FC236}">
                  <a16:creationId xmlns="" xmlns:a16="http://schemas.microsoft.com/office/drawing/2014/main" id="{11D600F0-3D23-4520-8861-3514464755D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484891" y="1274408"/>
              <a:ext cx="0" cy="2808000"/>
            </a:xfrm>
            <a:prstGeom prst="line">
              <a:avLst/>
            </a:prstGeom>
            <a:noFill/>
            <a:ln w="12700" algn="ctr">
              <a:solidFill>
                <a:srgbClr val="41CFF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7" name="组合 29">
              <a:extLst>
                <a:ext uri="{FF2B5EF4-FFF2-40B4-BE49-F238E27FC236}">
                  <a16:creationId xmlns="" xmlns:a16="http://schemas.microsoft.com/office/drawing/2014/main" id="{A199A10D-0B8A-45C4-B038-88FA611E55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389197" y="1207584"/>
              <a:ext cx="198000" cy="198000"/>
              <a:chOff x="6872016" y="3855441"/>
              <a:chExt cx="216000" cy="216000"/>
            </a:xfrm>
          </p:grpSpPr>
          <p:sp>
            <p:nvSpPr>
              <p:cNvPr id="24" name="椭圆 23">
                <a:extLst>
                  <a:ext uri="{FF2B5EF4-FFF2-40B4-BE49-F238E27FC236}">
                    <a16:creationId xmlns="" xmlns:a16="http://schemas.microsoft.com/office/drawing/2014/main" id="{DDBBD646-CB59-4A9C-82C1-EDB2C6462F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72016" y="3855441"/>
                <a:ext cx="216000" cy="216466"/>
              </a:xfrm>
              <a:prstGeom prst="ellipse">
                <a:avLst/>
              </a:prstGeom>
              <a:solidFill>
                <a:srgbClr val="41CFF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solidFill>
                    <a:srgbClr val="41CFF6"/>
                  </a:solidFill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="" xmlns:a16="http://schemas.microsoft.com/office/drawing/2014/main" id="{35539559-4DB5-457B-9DEC-AA9D3E654F4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25584" y="3909124"/>
                <a:ext cx="108865" cy="109100"/>
              </a:xfrm>
              <a:prstGeom prst="ellipse">
                <a:avLst/>
              </a:prstGeom>
              <a:solidFill>
                <a:srgbClr val="41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solidFill>
                    <a:srgbClr val="41CFF6"/>
                  </a:solidFill>
                </a:endParaRPr>
              </a:p>
            </p:txBody>
          </p:sp>
        </p:grpSp>
        <p:grpSp>
          <p:nvGrpSpPr>
            <p:cNvPr id="18" name="组合 41">
              <a:extLst>
                <a:ext uri="{FF2B5EF4-FFF2-40B4-BE49-F238E27FC236}">
                  <a16:creationId xmlns="" xmlns:a16="http://schemas.microsoft.com/office/drawing/2014/main" id="{E8D3654A-E090-46D2-8AB5-53DE5DEBBBE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389197" y="2588057"/>
              <a:ext cx="198000" cy="198000"/>
              <a:chOff x="6872016" y="3855441"/>
              <a:chExt cx="216000" cy="216000"/>
            </a:xfrm>
          </p:grpSpPr>
          <p:sp>
            <p:nvSpPr>
              <p:cNvPr id="22" name="椭圆 21">
                <a:extLst>
                  <a:ext uri="{FF2B5EF4-FFF2-40B4-BE49-F238E27FC236}">
                    <a16:creationId xmlns="" xmlns:a16="http://schemas.microsoft.com/office/drawing/2014/main" id="{0B43EBEA-ED37-4D22-B521-2055A62B47B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72016" y="3856074"/>
                <a:ext cx="216000" cy="214735"/>
              </a:xfrm>
              <a:prstGeom prst="ellipse">
                <a:avLst/>
              </a:prstGeom>
              <a:solidFill>
                <a:srgbClr val="41CFF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solidFill>
                    <a:srgbClr val="41CFF6"/>
                  </a:solidFill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="" xmlns:a16="http://schemas.microsoft.com/office/drawing/2014/main" id="{2F7C08D8-8E6F-43A9-A250-2B751580AE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25584" y="3909757"/>
                <a:ext cx="108865" cy="107367"/>
              </a:xfrm>
              <a:prstGeom prst="ellipse">
                <a:avLst/>
              </a:prstGeom>
              <a:solidFill>
                <a:srgbClr val="41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 dirty="0">
                  <a:solidFill>
                    <a:srgbClr val="41CFF6"/>
                  </a:solidFill>
                </a:endParaRPr>
              </a:p>
            </p:txBody>
          </p:sp>
        </p:grpSp>
        <p:grpSp>
          <p:nvGrpSpPr>
            <p:cNvPr id="19" name="组合 44">
              <a:extLst>
                <a:ext uri="{FF2B5EF4-FFF2-40B4-BE49-F238E27FC236}">
                  <a16:creationId xmlns="" xmlns:a16="http://schemas.microsoft.com/office/drawing/2014/main" id="{6EEDA789-D0D9-4590-B025-611036226D8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389197" y="3968529"/>
              <a:ext cx="198000" cy="198000"/>
              <a:chOff x="6872016" y="3855441"/>
              <a:chExt cx="216000" cy="216000"/>
            </a:xfrm>
          </p:grpSpPr>
          <p:sp>
            <p:nvSpPr>
              <p:cNvPr id="20" name="椭圆 19">
                <a:extLst>
                  <a:ext uri="{FF2B5EF4-FFF2-40B4-BE49-F238E27FC236}">
                    <a16:creationId xmlns="" xmlns:a16="http://schemas.microsoft.com/office/drawing/2014/main" id="{6ED7B902-C195-4B53-863A-A56BFB940E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72016" y="3854974"/>
                <a:ext cx="216000" cy="216467"/>
              </a:xfrm>
              <a:prstGeom prst="ellipse">
                <a:avLst/>
              </a:prstGeom>
              <a:solidFill>
                <a:srgbClr val="41CFF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solidFill>
                    <a:srgbClr val="41CFF6"/>
                  </a:solidFill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="" xmlns:a16="http://schemas.microsoft.com/office/drawing/2014/main" id="{7D4C4E7D-4848-4D03-97F0-F7E1B005F4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25584" y="3908658"/>
                <a:ext cx="108865" cy="109098"/>
              </a:xfrm>
              <a:prstGeom prst="ellipse">
                <a:avLst/>
              </a:prstGeom>
              <a:solidFill>
                <a:srgbClr val="41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solidFill>
                    <a:srgbClr val="41CFF6"/>
                  </a:solidFill>
                </a:endParaRPr>
              </a:p>
            </p:txBody>
          </p:sp>
        </p:grpSp>
      </p:grpSp>
      <p:sp>
        <p:nvSpPr>
          <p:cNvPr id="38" name="文本框 37">
            <a:extLst>
              <a:ext uri="{FF2B5EF4-FFF2-40B4-BE49-F238E27FC236}">
                <a16:creationId xmlns="" xmlns:a16="http://schemas.microsoft.com/office/drawing/2014/main" id="{BB40A2DF-D944-4F75-8AC5-C999142444CC}"/>
              </a:ext>
            </a:extLst>
          </p:cNvPr>
          <p:cNvSpPr txBox="1"/>
          <p:nvPr/>
        </p:nvSpPr>
        <p:spPr>
          <a:xfrm>
            <a:off x="3790200" y="2341309"/>
            <a:ext cx="5051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dirty="0" smtClean="0">
                <a:solidFill>
                  <a:srgbClr val="41CFF6"/>
                </a:solidFill>
                <a:latin typeface="+mn-lt"/>
                <a:ea typeface="+mn-ea"/>
              </a:rPr>
              <a:t>客服系统一键拨号</a:t>
            </a:r>
            <a:endParaRPr lang="en-US" altLang="zh-CN" sz="1800" dirty="0">
              <a:solidFill>
                <a:srgbClr val="41CFF6"/>
              </a:solidFill>
              <a:latin typeface="+mn-lt"/>
              <a:ea typeface="+mn-ea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="" xmlns:a16="http://schemas.microsoft.com/office/drawing/2014/main" id="{29B055D6-85C1-44A1-90F3-4E0E3D4001DD}"/>
              </a:ext>
            </a:extLst>
          </p:cNvPr>
          <p:cNvSpPr txBox="1"/>
          <p:nvPr/>
        </p:nvSpPr>
        <p:spPr>
          <a:xfrm>
            <a:off x="3703926" y="504756"/>
            <a:ext cx="2334293" cy="4973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solidFill>
                  <a:srgbClr val="41CFF6"/>
                </a:solidFill>
              </a:rPr>
              <a:t>重点工作小结</a:t>
            </a:r>
            <a:endParaRPr lang="zh-CN" altLang="en-US" sz="2400" dirty="0">
              <a:solidFill>
                <a:srgbClr val="41CFF6"/>
              </a:solidFill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="" xmlns:a16="http://schemas.microsoft.com/office/drawing/2014/main" id="{0EDC35B7-E059-486E-8EB0-F8EBC832B0DC}"/>
              </a:ext>
            </a:extLst>
          </p:cNvPr>
          <p:cNvSpPr/>
          <p:nvPr/>
        </p:nvSpPr>
        <p:spPr>
          <a:xfrm>
            <a:off x="1" y="393700"/>
            <a:ext cx="3297767" cy="6096000"/>
          </a:xfrm>
          <a:prstGeom prst="rect">
            <a:avLst/>
          </a:prstGeom>
          <a:noFill/>
          <a:ln>
            <a:solidFill>
              <a:srgbClr val="41C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948" y="1884121"/>
            <a:ext cx="5985204" cy="609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44948" y="3573713"/>
            <a:ext cx="3452622" cy="7571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rgbClr val="41CFF6"/>
                </a:solidFill>
              </a:rPr>
              <a:t>1.</a:t>
            </a:r>
            <a:r>
              <a:rPr lang="zh-CN" altLang="en-US" dirty="0" smtClean="0">
                <a:solidFill>
                  <a:srgbClr val="41CFF6"/>
                </a:solidFill>
              </a:rPr>
              <a:t>呼叫扩展类</a:t>
            </a:r>
            <a:endParaRPr lang="en-US" altLang="zh-CN" dirty="0">
              <a:solidFill>
                <a:srgbClr val="41CFF6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rgbClr val="41CFF6"/>
                </a:solidFill>
              </a:rPr>
              <a:t>2.</a:t>
            </a:r>
            <a:r>
              <a:rPr lang="zh-CN" altLang="en-US" dirty="0" smtClean="0">
                <a:solidFill>
                  <a:srgbClr val="41CFF6"/>
                </a:solidFill>
              </a:rPr>
              <a:t>插件</a:t>
            </a:r>
            <a:endParaRPr lang="zh-CN" altLang="en-US" dirty="0">
              <a:solidFill>
                <a:srgbClr val="41CFF6"/>
              </a:solidFill>
            </a:endParaRPr>
          </a:p>
        </p:txBody>
      </p:sp>
      <p:grpSp>
        <p:nvGrpSpPr>
          <p:cNvPr id="71" name="组合 59">
            <a:extLst>
              <a:ext uri="{FF2B5EF4-FFF2-40B4-BE49-F238E27FC236}">
                <a16:creationId xmlns="" xmlns:a16="http://schemas.microsoft.com/office/drawing/2014/main" id="{50EA23E4-AA6B-4957-B201-27C931C16FE4}"/>
              </a:ext>
            </a:extLst>
          </p:cNvPr>
          <p:cNvGrpSpPr/>
          <p:nvPr/>
        </p:nvGrpSpPr>
        <p:grpSpPr>
          <a:xfrm>
            <a:off x="12333" y="2739376"/>
            <a:ext cx="3297767" cy="491067"/>
            <a:chOff x="1" y="1369484"/>
            <a:chExt cx="3297767" cy="491067"/>
          </a:xfrm>
        </p:grpSpPr>
        <p:sp>
          <p:nvSpPr>
            <p:cNvPr id="72" name="矩形 71">
              <a:extLst>
                <a:ext uri="{FF2B5EF4-FFF2-40B4-BE49-F238E27FC236}">
                  <a16:creationId xmlns="" xmlns:a16="http://schemas.microsoft.com/office/drawing/2014/main" id="{C53BA70A-2675-48C6-807A-2B1AB1875627}"/>
                </a:ext>
              </a:extLst>
            </p:cNvPr>
            <p:cNvSpPr/>
            <p:nvPr/>
          </p:nvSpPr>
          <p:spPr>
            <a:xfrm>
              <a:off x="1" y="1369484"/>
              <a:ext cx="3297767" cy="491067"/>
            </a:xfrm>
            <a:prstGeom prst="rect">
              <a:avLst/>
            </a:prstGeom>
            <a:solidFill>
              <a:srgbClr val="41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/>
            </a:p>
          </p:txBody>
        </p:sp>
        <p:sp>
          <p:nvSpPr>
            <p:cNvPr id="73" name="文本框 2">
              <a:extLst>
                <a:ext uri="{FF2B5EF4-FFF2-40B4-BE49-F238E27FC236}">
                  <a16:creationId xmlns="" xmlns:a16="http://schemas.microsoft.com/office/drawing/2014/main" id="{D0C2776B-7001-4FAE-9FFE-E54994724B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3151" y="1449917"/>
              <a:ext cx="1995870" cy="379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>
                <a:defRPr/>
              </a:pPr>
              <a:r>
                <a:rPr lang="zh-CN" altLang="en-US" sz="1867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重点工作</a:t>
              </a:r>
              <a:r>
                <a:rPr lang="zh-CN" altLang="en-US" sz="1867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小结</a:t>
              </a:r>
            </a:p>
          </p:txBody>
        </p:sp>
      </p:grpSp>
      <p:sp>
        <p:nvSpPr>
          <p:cNvPr id="74" name="文本框 15">
            <a:extLst>
              <a:ext uri="{FF2B5EF4-FFF2-40B4-BE49-F238E27FC236}">
                <a16:creationId xmlns="" xmlns:a16="http://schemas.microsoft.com/office/drawing/2014/main" id="{2DB75334-8B3F-4199-A99A-B34C8B2216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2876" y="3564100"/>
            <a:ext cx="1208891" cy="379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r>
              <a:rPr lang="zh-CN" altLang="en-US" sz="1867" dirty="0" smtClean="0">
                <a:solidFill>
                  <a:srgbClr val="41CFF6"/>
                </a:solidFill>
              </a:rPr>
              <a:t>工作亮点</a:t>
            </a:r>
            <a:endParaRPr lang="zh-CN" altLang="en-US" sz="1867" dirty="0">
              <a:solidFill>
                <a:srgbClr val="41CFF6"/>
              </a:solidFill>
            </a:endParaRPr>
          </a:p>
        </p:txBody>
      </p:sp>
      <p:sp>
        <p:nvSpPr>
          <p:cNvPr id="75" name="文本框 18">
            <a:extLst>
              <a:ext uri="{FF2B5EF4-FFF2-40B4-BE49-F238E27FC236}">
                <a16:creationId xmlns="" xmlns:a16="http://schemas.microsoft.com/office/drawing/2014/main" id="{84F3FAD4-12B6-418B-82A3-08AFE8FCAD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2876" y="4277414"/>
            <a:ext cx="2224892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r>
              <a:rPr lang="zh-CN" altLang="en-US" sz="1867" dirty="0" smtClean="0">
                <a:solidFill>
                  <a:srgbClr val="41CFF6"/>
                </a:solidFill>
              </a:rPr>
              <a:t>需要改进的方向</a:t>
            </a:r>
            <a:endParaRPr lang="zh-CN" altLang="en-US" sz="1867" dirty="0">
              <a:solidFill>
                <a:srgbClr val="41CFF6"/>
              </a:solidFill>
            </a:endParaRPr>
          </a:p>
        </p:txBody>
      </p:sp>
      <p:grpSp>
        <p:nvGrpSpPr>
          <p:cNvPr id="76" name="组合 22">
            <a:extLst>
              <a:ext uri="{FF2B5EF4-FFF2-40B4-BE49-F238E27FC236}">
                <a16:creationId xmlns="" xmlns:a16="http://schemas.microsoft.com/office/drawing/2014/main" id="{E4F25484-4EA2-4F10-9736-3D20BF82FE11}"/>
              </a:ext>
            </a:extLst>
          </p:cNvPr>
          <p:cNvGrpSpPr>
            <a:grpSpLocks/>
          </p:cNvGrpSpPr>
          <p:nvPr/>
        </p:nvGrpSpPr>
        <p:grpSpPr bwMode="auto">
          <a:xfrm>
            <a:off x="605369" y="1987111"/>
            <a:ext cx="1794933" cy="461664"/>
            <a:chOff x="468174" y="782726"/>
            <a:chExt cx="1345996" cy="345728"/>
          </a:xfrm>
        </p:grpSpPr>
        <p:sp>
          <p:nvSpPr>
            <p:cNvPr id="77" name="文本框 23">
              <a:extLst>
                <a:ext uri="{FF2B5EF4-FFF2-40B4-BE49-F238E27FC236}">
                  <a16:creationId xmlns="" xmlns:a16="http://schemas.microsoft.com/office/drawing/2014/main" id="{28E83374-9123-4997-B96F-3FDD9B700F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174" y="782726"/>
              <a:ext cx="368063" cy="345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endParaRPr lang="zh-CN" altLang="en-US" sz="2400">
                <a:solidFill>
                  <a:srgbClr val="41CFF6"/>
                </a:solidFill>
              </a:endParaRPr>
            </a:p>
          </p:txBody>
        </p:sp>
        <p:sp>
          <p:nvSpPr>
            <p:cNvPr id="78" name="文本框 24">
              <a:extLst>
                <a:ext uri="{FF2B5EF4-FFF2-40B4-BE49-F238E27FC236}">
                  <a16:creationId xmlns="" xmlns:a16="http://schemas.microsoft.com/office/drawing/2014/main" id="{E6BB3F2C-2521-4DC7-A710-5AABF0D3DB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672" y="842764"/>
              <a:ext cx="1009498" cy="284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r>
                <a:rPr lang="zh-CN" altLang="en-US" sz="1867" dirty="0" smtClean="0">
                  <a:solidFill>
                    <a:srgbClr val="41CFF6"/>
                  </a:solidFill>
                </a:rPr>
                <a:t>工作小结</a:t>
              </a:r>
              <a:endParaRPr lang="zh-CN" altLang="en-US" sz="1867" dirty="0">
                <a:solidFill>
                  <a:srgbClr val="41CFF6"/>
                </a:solidFill>
              </a:endParaRPr>
            </a:p>
          </p:txBody>
        </p:sp>
      </p:grpSp>
      <p:sp>
        <p:nvSpPr>
          <p:cNvPr id="80" name="文本框 32">
            <a:extLst>
              <a:ext uri="{FF2B5EF4-FFF2-40B4-BE49-F238E27FC236}">
                <a16:creationId xmlns="" xmlns:a16="http://schemas.microsoft.com/office/drawing/2014/main" id="{817092E8-882B-4586-BF09-9AAD27220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528" y="1216787"/>
            <a:ext cx="22648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r>
              <a:rPr lang="en-US" altLang="zh-CN" sz="2400" spc="300" dirty="0">
                <a:solidFill>
                  <a:srgbClr val="41CFF6"/>
                </a:solidFill>
              </a:rPr>
              <a:t>REPORT</a:t>
            </a:r>
            <a:endParaRPr lang="zh-CN" altLang="en-US" sz="2800" spc="300" dirty="0">
              <a:solidFill>
                <a:srgbClr val="41CFF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00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2" presetID="2" presetClass="entr" presetSubtype="8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34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35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8" fill="hold" grpId="0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38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39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2" fill="hold" grpId="0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42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43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59" grpId="0"/>
          <p:bldP spid="70" grpId="0" animBg="1"/>
          <p:bldP spid="74" grpId="0"/>
          <p:bldP spid="75" grpId="0"/>
          <p:bldP spid="8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2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59" grpId="0"/>
          <p:bldP spid="70" grpId="0" animBg="1"/>
          <p:bldP spid="74" grpId="0"/>
          <p:bldP spid="75" grpId="0"/>
          <p:bldP spid="80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="" xmlns:a16="http://schemas.microsoft.com/office/drawing/2014/main" id="{4CCEC256-5833-4342-8476-EE02993B9870}"/>
              </a:ext>
            </a:extLst>
          </p:cNvPr>
          <p:cNvGrpSpPr>
            <a:grpSpLocks/>
          </p:cNvGrpSpPr>
          <p:nvPr/>
        </p:nvGrpSpPr>
        <p:grpSpPr bwMode="auto">
          <a:xfrm>
            <a:off x="4506385" y="1534270"/>
            <a:ext cx="264583" cy="3945467"/>
            <a:chOff x="3389197" y="1207584"/>
            <a:chExt cx="198000" cy="2958945"/>
          </a:xfrm>
        </p:grpSpPr>
        <p:cxnSp>
          <p:nvCxnSpPr>
            <p:cNvPr id="16" name="Straight Connector 22">
              <a:extLst>
                <a:ext uri="{FF2B5EF4-FFF2-40B4-BE49-F238E27FC236}">
                  <a16:creationId xmlns="" xmlns:a16="http://schemas.microsoft.com/office/drawing/2014/main" id="{11D600F0-3D23-4520-8861-3514464755D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484891" y="1274408"/>
              <a:ext cx="0" cy="2808000"/>
            </a:xfrm>
            <a:prstGeom prst="line">
              <a:avLst/>
            </a:prstGeom>
            <a:noFill/>
            <a:ln w="12700" algn="ctr">
              <a:solidFill>
                <a:srgbClr val="41CFF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7" name="组合 29">
              <a:extLst>
                <a:ext uri="{FF2B5EF4-FFF2-40B4-BE49-F238E27FC236}">
                  <a16:creationId xmlns="" xmlns:a16="http://schemas.microsoft.com/office/drawing/2014/main" id="{A199A10D-0B8A-45C4-B038-88FA611E55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389197" y="1207584"/>
              <a:ext cx="198000" cy="198000"/>
              <a:chOff x="6872016" y="3855441"/>
              <a:chExt cx="216000" cy="216000"/>
            </a:xfrm>
          </p:grpSpPr>
          <p:sp>
            <p:nvSpPr>
              <p:cNvPr id="24" name="椭圆 23">
                <a:extLst>
                  <a:ext uri="{FF2B5EF4-FFF2-40B4-BE49-F238E27FC236}">
                    <a16:creationId xmlns="" xmlns:a16="http://schemas.microsoft.com/office/drawing/2014/main" id="{DDBBD646-CB59-4A9C-82C1-EDB2C6462F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72016" y="3855441"/>
                <a:ext cx="216000" cy="216466"/>
              </a:xfrm>
              <a:prstGeom prst="ellipse">
                <a:avLst/>
              </a:prstGeom>
              <a:solidFill>
                <a:srgbClr val="41CFF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solidFill>
                    <a:srgbClr val="41CFF6"/>
                  </a:solidFill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="" xmlns:a16="http://schemas.microsoft.com/office/drawing/2014/main" id="{35539559-4DB5-457B-9DEC-AA9D3E654F4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25584" y="3909124"/>
                <a:ext cx="108865" cy="109100"/>
              </a:xfrm>
              <a:prstGeom prst="ellipse">
                <a:avLst/>
              </a:prstGeom>
              <a:solidFill>
                <a:srgbClr val="41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solidFill>
                    <a:srgbClr val="41CFF6"/>
                  </a:solidFill>
                </a:endParaRPr>
              </a:p>
            </p:txBody>
          </p:sp>
        </p:grpSp>
        <p:grpSp>
          <p:nvGrpSpPr>
            <p:cNvPr id="18" name="组合 41">
              <a:extLst>
                <a:ext uri="{FF2B5EF4-FFF2-40B4-BE49-F238E27FC236}">
                  <a16:creationId xmlns="" xmlns:a16="http://schemas.microsoft.com/office/drawing/2014/main" id="{E8D3654A-E090-46D2-8AB5-53DE5DEBBBE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389197" y="2588057"/>
              <a:ext cx="198000" cy="198000"/>
              <a:chOff x="6872016" y="3855441"/>
              <a:chExt cx="216000" cy="216000"/>
            </a:xfrm>
          </p:grpSpPr>
          <p:sp>
            <p:nvSpPr>
              <p:cNvPr id="22" name="椭圆 21">
                <a:extLst>
                  <a:ext uri="{FF2B5EF4-FFF2-40B4-BE49-F238E27FC236}">
                    <a16:creationId xmlns="" xmlns:a16="http://schemas.microsoft.com/office/drawing/2014/main" id="{0B43EBEA-ED37-4D22-B521-2055A62B47B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72016" y="3856074"/>
                <a:ext cx="216000" cy="214735"/>
              </a:xfrm>
              <a:prstGeom prst="ellipse">
                <a:avLst/>
              </a:prstGeom>
              <a:solidFill>
                <a:srgbClr val="41CFF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solidFill>
                    <a:srgbClr val="41CFF6"/>
                  </a:solidFill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="" xmlns:a16="http://schemas.microsoft.com/office/drawing/2014/main" id="{2F7C08D8-8E6F-43A9-A250-2B751580AE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25584" y="3909757"/>
                <a:ext cx="108865" cy="107367"/>
              </a:xfrm>
              <a:prstGeom prst="ellipse">
                <a:avLst/>
              </a:prstGeom>
              <a:solidFill>
                <a:srgbClr val="41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 dirty="0">
                  <a:solidFill>
                    <a:srgbClr val="41CFF6"/>
                  </a:solidFill>
                </a:endParaRPr>
              </a:p>
            </p:txBody>
          </p:sp>
        </p:grpSp>
        <p:grpSp>
          <p:nvGrpSpPr>
            <p:cNvPr id="19" name="组合 44">
              <a:extLst>
                <a:ext uri="{FF2B5EF4-FFF2-40B4-BE49-F238E27FC236}">
                  <a16:creationId xmlns="" xmlns:a16="http://schemas.microsoft.com/office/drawing/2014/main" id="{6EEDA789-D0D9-4590-B025-611036226D8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389197" y="3968529"/>
              <a:ext cx="198000" cy="198000"/>
              <a:chOff x="6872016" y="3855441"/>
              <a:chExt cx="216000" cy="216000"/>
            </a:xfrm>
          </p:grpSpPr>
          <p:sp>
            <p:nvSpPr>
              <p:cNvPr id="20" name="椭圆 19">
                <a:extLst>
                  <a:ext uri="{FF2B5EF4-FFF2-40B4-BE49-F238E27FC236}">
                    <a16:creationId xmlns="" xmlns:a16="http://schemas.microsoft.com/office/drawing/2014/main" id="{6ED7B902-C195-4B53-863A-A56BFB940E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72016" y="3854974"/>
                <a:ext cx="216000" cy="216467"/>
              </a:xfrm>
              <a:prstGeom prst="ellipse">
                <a:avLst/>
              </a:prstGeom>
              <a:solidFill>
                <a:srgbClr val="41CFF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solidFill>
                    <a:srgbClr val="41CFF6"/>
                  </a:solidFill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="" xmlns:a16="http://schemas.microsoft.com/office/drawing/2014/main" id="{7D4C4E7D-4848-4D03-97F0-F7E1B005F4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25584" y="3908658"/>
                <a:ext cx="108865" cy="109098"/>
              </a:xfrm>
              <a:prstGeom prst="ellipse">
                <a:avLst/>
              </a:prstGeom>
              <a:solidFill>
                <a:srgbClr val="41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solidFill>
                    <a:srgbClr val="41CFF6"/>
                  </a:solidFill>
                </a:endParaRPr>
              </a:p>
            </p:txBody>
          </p:sp>
        </p:grpSp>
      </p:grpSp>
      <p:sp>
        <p:nvSpPr>
          <p:cNvPr id="38" name="文本框 37">
            <a:extLst>
              <a:ext uri="{FF2B5EF4-FFF2-40B4-BE49-F238E27FC236}">
                <a16:creationId xmlns="" xmlns:a16="http://schemas.microsoft.com/office/drawing/2014/main" id="{BB40A2DF-D944-4F75-8AC5-C999142444CC}"/>
              </a:ext>
            </a:extLst>
          </p:cNvPr>
          <p:cNvSpPr txBox="1"/>
          <p:nvPr/>
        </p:nvSpPr>
        <p:spPr>
          <a:xfrm>
            <a:off x="3881288" y="1743770"/>
            <a:ext cx="44986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zh-CN" altLang="en-US">
                <a:solidFill>
                  <a:srgbClr val="41CFF6"/>
                </a:solidFill>
              </a:rPr>
              <a:t>装修公司付款比例可过期功能</a:t>
            </a:r>
            <a:endParaRPr lang="en-US" altLang="zh-CN" sz="1800" dirty="0">
              <a:solidFill>
                <a:srgbClr val="41CFF6"/>
              </a:solidFill>
              <a:latin typeface="+mn-lt"/>
              <a:ea typeface="+mn-ea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="" xmlns:a16="http://schemas.microsoft.com/office/drawing/2014/main" id="{29B055D6-85C1-44A1-90F3-4E0E3D4001DD}"/>
              </a:ext>
            </a:extLst>
          </p:cNvPr>
          <p:cNvSpPr txBox="1"/>
          <p:nvPr/>
        </p:nvSpPr>
        <p:spPr>
          <a:xfrm>
            <a:off x="3703926" y="504756"/>
            <a:ext cx="2334293" cy="4973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solidFill>
                  <a:srgbClr val="41CFF6"/>
                </a:solidFill>
              </a:rPr>
              <a:t>重点工作小结</a:t>
            </a:r>
            <a:endParaRPr lang="zh-CN" altLang="en-US" sz="2400" dirty="0">
              <a:solidFill>
                <a:srgbClr val="41CFF6"/>
              </a:solidFill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="" xmlns:a16="http://schemas.microsoft.com/office/drawing/2014/main" id="{0EDC35B7-E059-486E-8EB0-F8EBC832B0DC}"/>
              </a:ext>
            </a:extLst>
          </p:cNvPr>
          <p:cNvSpPr/>
          <p:nvPr/>
        </p:nvSpPr>
        <p:spPr>
          <a:xfrm>
            <a:off x="1" y="393700"/>
            <a:ext cx="3297767" cy="6096000"/>
          </a:xfrm>
          <a:prstGeom prst="rect">
            <a:avLst/>
          </a:prstGeom>
          <a:noFill/>
          <a:ln>
            <a:solidFill>
              <a:srgbClr val="41C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074" y="1243529"/>
            <a:ext cx="6494719" cy="4526948"/>
          </a:xfrm>
          <a:prstGeom prst="rect">
            <a:avLst/>
          </a:prstGeom>
        </p:spPr>
      </p:pic>
      <p:grpSp>
        <p:nvGrpSpPr>
          <p:cNvPr id="71" name="组合 59">
            <a:extLst>
              <a:ext uri="{FF2B5EF4-FFF2-40B4-BE49-F238E27FC236}">
                <a16:creationId xmlns="" xmlns:a16="http://schemas.microsoft.com/office/drawing/2014/main" id="{50EA23E4-AA6B-4957-B201-27C931C16FE4}"/>
              </a:ext>
            </a:extLst>
          </p:cNvPr>
          <p:cNvGrpSpPr/>
          <p:nvPr/>
        </p:nvGrpSpPr>
        <p:grpSpPr>
          <a:xfrm>
            <a:off x="12333" y="2739376"/>
            <a:ext cx="3297767" cy="491067"/>
            <a:chOff x="1" y="1369484"/>
            <a:chExt cx="3297767" cy="491067"/>
          </a:xfrm>
        </p:grpSpPr>
        <p:sp>
          <p:nvSpPr>
            <p:cNvPr id="72" name="矩形 71">
              <a:extLst>
                <a:ext uri="{FF2B5EF4-FFF2-40B4-BE49-F238E27FC236}">
                  <a16:creationId xmlns="" xmlns:a16="http://schemas.microsoft.com/office/drawing/2014/main" id="{C53BA70A-2675-48C6-807A-2B1AB1875627}"/>
                </a:ext>
              </a:extLst>
            </p:cNvPr>
            <p:cNvSpPr/>
            <p:nvPr/>
          </p:nvSpPr>
          <p:spPr>
            <a:xfrm>
              <a:off x="1" y="1369484"/>
              <a:ext cx="3297767" cy="491067"/>
            </a:xfrm>
            <a:prstGeom prst="rect">
              <a:avLst/>
            </a:prstGeom>
            <a:solidFill>
              <a:srgbClr val="41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/>
            </a:p>
          </p:txBody>
        </p:sp>
        <p:sp>
          <p:nvSpPr>
            <p:cNvPr id="73" name="文本框 2">
              <a:extLst>
                <a:ext uri="{FF2B5EF4-FFF2-40B4-BE49-F238E27FC236}">
                  <a16:creationId xmlns="" xmlns:a16="http://schemas.microsoft.com/office/drawing/2014/main" id="{D0C2776B-7001-4FAE-9FFE-E54994724B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3151" y="1449917"/>
              <a:ext cx="1995870" cy="379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>
                <a:defRPr/>
              </a:pPr>
              <a:r>
                <a:rPr lang="zh-CN" altLang="en-US" sz="1867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重点工作</a:t>
              </a:r>
              <a:r>
                <a:rPr lang="zh-CN" altLang="en-US" sz="1867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小结</a:t>
              </a:r>
            </a:p>
          </p:txBody>
        </p:sp>
      </p:grpSp>
      <p:sp>
        <p:nvSpPr>
          <p:cNvPr id="74" name="文本框 15">
            <a:extLst>
              <a:ext uri="{FF2B5EF4-FFF2-40B4-BE49-F238E27FC236}">
                <a16:creationId xmlns="" xmlns:a16="http://schemas.microsoft.com/office/drawing/2014/main" id="{2DB75334-8B3F-4199-A99A-B34C8B2216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2876" y="3564100"/>
            <a:ext cx="1208891" cy="379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r>
              <a:rPr lang="zh-CN" altLang="en-US" sz="1867" dirty="0" smtClean="0">
                <a:solidFill>
                  <a:srgbClr val="41CFF6"/>
                </a:solidFill>
              </a:rPr>
              <a:t>工作亮点</a:t>
            </a:r>
            <a:endParaRPr lang="zh-CN" altLang="en-US" sz="1867" dirty="0">
              <a:solidFill>
                <a:srgbClr val="41CFF6"/>
              </a:solidFill>
            </a:endParaRPr>
          </a:p>
        </p:txBody>
      </p:sp>
      <p:sp>
        <p:nvSpPr>
          <p:cNvPr id="75" name="文本框 18">
            <a:extLst>
              <a:ext uri="{FF2B5EF4-FFF2-40B4-BE49-F238E27FC236}">
                <a16:creationId xmlns="" xmlns:a16="http://schemas.microsoft.com/office/drawing/2014/main" id="{84F3FAD4-12B6-418B-82A3-08AFE8FCAD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2876" y="4277414"/>
            <a:ext cx="2631050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r>
              <a:rPr lang="zh-CN" altLang="en-US" sz="1867" dirty="0" smtClean="0">
                <a:solidFill>
                  <a:srgbClr val="41CFF6"/>
                </a:solidFill>
              </a:rPr>
              <a:t>需要改进的方向</a:t>
            </a:r>
            <a:endParaRPr lang="zh-CN" altLang="en-US" sz="1867" dirty="0">
              <a:solidFill>
                <a:srgbClr val="41CFF6"/>
              </a:solidFill>
            </a:endParaRPr>
          </a:p>
        </p:txBody>
      </p:sp>
      <p:grpSp>
        <p:nvGrpSpPr>
          <p:cNvPr id="76" name="组合 22">
            <a:extLst>
              <a:ext uri="{FF2B5EF4-FFF2-40B4-BE49-F238E27FC236}">
                <a16:creationId xmlns="" xmlns:a16="http://schemas.microsoft.com/office/drawing/2014/main" id="{E4F25484-4EA2-4F10-9736-3D20BF82FE11}"/>
              </a:ext>
            </a:extLst>
          </p:cNvPr>
          <p:cNvGrpSpPr>
            <a:grpSpLocks/>
          </p:cNvGrpSpPr>
          <p:nvPr/>
        </p:nvGrpSpPr>
        <p:grpSpPr bwMode="auto">
          <a:xfrm>
            <a:off x="605369" y="1987111"/>
            <a:ext cx="1794933" cy="461664"/>
            <a:chOff x="468174" y="782726"/>
            <a:chExt cx="1345996" cy="345728"/>
          </a:xfrm>
        </p:grpSpPr>
        <p:sp>
          <p:nvSpPr>
            <p:cNvPr id="77" name="文本框 23">
              <a:extLst>
                <a:ext uri="{FF2B5EF4-FFF2-40B4-BE49-F238E27FC236}">
                  <a16:creationId xmlns="" xmlns:a16="http://schemas.microsoft.com/office/drawing/2014/main" id="{28E83374-9123-4997-B96F-3FDD9B700F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174" y="782726"/>
              <a:ext cx="368063" cy="345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endParaRPr lang="zh-CN" altLang="en-US" sz="2400">
                <a:solidFill>
                  <a:srgbClr val="41CFF6"/>
                </a:solidFill>
              </a:endParaRPr>
            </a:p>
          </p:txBody>
        </p:sp>
        <p:sp>
          <p:nvSpPr>
            <p:cNvPr id="78" name="文本框 24">
              <a:extLst>
                <a:ext uri="{FF2B5EF4-FFF2-40B4-BE49-F238E27FC236}">
                  <a16:creationId xmlns="" xmlns:a16="http://schemas.microsoft.com/office/drawing/2014/main" id="{E6BB3F2C-2521-4DC7-A710-5AABF0D3DB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672" y="842764"/>
              <a:ext cx="1009498" cy="284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r>
                <a:rPr lang="zh-CN" altLang="en-US" sz="1867" dirty="0" smtClean="0">
                  <a:solidFill>
                    <a:srgbClr val="41CFF6"/>
                  </a:solidFill>
                </a:rPr>
                <a:t>工作小结</a:t>
              </a:r>
              <a:endParaRPr lang="zh-CN" altLang="en-US" sz="1867" dirty="0">
                <a:solidFill>
                  <a:srgbClr val="41CFF6"/>
                </a:solidFill>
              </a:endParaRPr>
            </a:p>
          </p:txBody>
        </p:sp>
      </p:grpSp>
      <p:sp>
        <p:nvSpPr>
          <p:cNvPr id="80" name="文本框 32">
            <a:extLst>
              <a:ext uri="{FF2B5EF4-FFF2-40B4-BE49-F238E27FC236}">
                <a16:creationId xmlns="" xmlns:a16="http://schemas.microsoft.com/office/drawing/2014/main" id="{817092E8-882B-4586-BF09-9AAD27220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528" y="1216787"/>
            <a:ext cx="22648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r>
              <a:rPr lang="en-US" altLang="zh-CN" sz="2400" spc="300" dirty="0">
                <a:solidFill>
                  <a:srgbClr val="41CFF6"/>
                </a:solidFill>
              </a:rPr>
              <a:t>REPORT</a:t>
            </a:r>
            <a:endParaRPr lang="zh-CN" altLang="en-US" sz="2800" spc="300" dirty="0">
              <a:solidFill>
                <a:srgbClr val="41CFF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597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2" presetID="2" presetClass="entr" presetSubtype="8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34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35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8" fill="hold" grpId="0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38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39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2" fill="hold" grpId="0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42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43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59" grpId="0"/>
          <p:bldP spid="70" grpId="0" animBg="1"/>
          <p:bldP spid="74" grpId="0"/>
          <p:bldP spid="75" grpId="0"/>
          <p:bldP spid="8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2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59" grpId="0"/>
          <p:bldP spid="70" grpId="0" animBg="1"/>
          <p:bldP spid="74" grpId="0"/>
          <p:bldP spid="75" grpId="0"/>
          <p:bldP spid="80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="" xmlns:a16="http://schemas.microsoft.com/office/drawing/2014/main" id="{4CCEC256-5833-4342-8476-EE02993B9870}"/>
              </a:ext>
            </a:extLst>
          </p:cNvPr>
          <p:cNvGrpSpPr>
            <a:grpSpLocks/>
          </p:cNvGrpSpPr>
          <p:nvPr/>
        </p:nvGrpSpPr>
        <p:grpSpPr bwMode="auto">
          <a:xfrm>
            <a:off x="4506385" y="1534270"/>
            <a:ext cx="264583" cy="3945467"/>
            <a:chOff x="3389197" y="1207584"/>
            <a:chExt cx="198000" cy="2958945"/>
          </a:xfrm>
        </p:grpSpPr>
        <p:cxnSp>
          <p:nvCxnSpPr>
            <p:cNvPr id="16" name="Straight Connector 22">
              <a:extLst>
                <a:ext uri="{FF2B5EF4-FFF2-40B4-BE49-F238E27FC236}">
                  <a16:creationId xmlns="" xmlns:a16="http://schemas.microsoft.com/office/drawing/2014/main" id="{11D600F0-3D23-4520-8861-3514464755D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484891" y="1274408"/>
              <a:ext cx="0" cy="2808000"/>
            </a:xfrm>
            <a:prstGeom prst="line">
              <a:avLst/>
            </a:prstGeom>
            <a:noFill/>
            <a:ln w="12700" algn="ctr">
              <a:solidFill>
                <a:srgbClr val="41CFF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7" name="组合 29">
              <a:extLst>
                <a:ext uri="{FF2B5EF4-FFF2-40B4-BE49-F238E27FC236}">
                  <a16:creationId xmlns="" xmlns:a16="http://schemas.microsoft.com/office/drawing/2014/main" id="{A199A10D-0B8A-45C4-B038-88FA611E55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389197" y="1207584"/>
              <a:ext cx="198000" cy="198000"/>
              <a:chOff x="6872016" y="3855441"/>
              <a:chExt cx="216000" cy="216000"/>
            </a:xfrm>
          </p:grpSpPr>
          <p:sp>
            <p:nvSpPr>
              <p:cNvPr id="24" name="椭圆 23">
                <a:extLst>
                  <a:ext uri="{FF2B5EF4-FFF2-40B4-BE49-F238E27FC236}">
                    <a16:creationId xmlns="" xmlns:a16="http://schemas.microsoft.com/office/drawing/2014/main" id="{DDBBD646-CB59-4A9C-82C1-EDB2C6462F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72016" y="3855441"/>
                <a:ext cx="216000" cy="216466"/>
              </a:xfrm>
              <a:prstGeom prst="ellipse">
                <a:avLst/>
              </a:prstGeom>
              <a:solidFill>
                <a:srgbClr val="41CFF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solidFill>
                    <a:srgbClr val="41CFF6"/>
                  </a:solidFill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="" xmlns:a16="http://schemas.microsoft.com/office/drawing/2014/main" id="{35539559-4DB5-457B-9DEC-AA9D3E654F4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25584" y="3909124"/>
                <a:ext cx="108865" cy="109100"/>
              </a:xfrm>
              <a:prstGeom prst="ellipse">
                <a:avLst/>
              </a:prstGeom>
              <a:solidFill>
                <a:srgbClr val="41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solidFill>
                    <a:srgbClr val="41CFF6"/>
                  </a:solidFill>
                </a:endParaRPr>
              </a:p>
            </p:txBody>
          </p:sp>
        </p:grpSp>
        <p:grpSp>
          <p:nvGrpSpPr>
            <p:cNvPr id="18" name="组合 41">
              <a:extLst>
                <a:ext uri="{FF2B5EF4-FFF2-40B4-BE49-F238E27FC236}">
                  <a16:creationId xmlns="" xmlns:a16="http://schemas.microsoft.com/office/drawing/2014/main" id="{E8D3654A-E090-46D2-8AB5-53DE5DEBBBE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389197" y="2588057"/>
              <a:ext cx="198000" cy="198000"/>
              <a:chOff x="6872016" y="3855441"/>
              <a:chExt cx="216000" cy="216000"/>
            </a:xfrm>
          </p:grpSpPr>
          <p:sp>
            <p:nvSpPr>
              <p:cNvPr id="22" name="椭圆 21">
                <a:extLst>
                  <a:ext uri="{FF2B5EF4-FFF2-40B4-BE49-F238E27FC236}">
                    <a16:creationId xmlns="" xmlns:a16="http://schemas.microsoft.com/office/drawing/2014/main" id="{0B43EBEA-ED37-4D22-B521-2055A62B47B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72016" y="3856074"/>
                <a:ext cx="216000" cy="214735"/>
              </a:xfrm>
              <a:prstGeom prst="ellipse">
                <a:avLst/>
              </a:prstGeom>
              <a:solidFill>
                <a:srgbClr val="41CFF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solidFill>
                    <a:srgbClr val="41CFF6"/>
                  </a:solidFill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="" xmlns:a16="http://schemas.microsoft.com/office/drawing/2014/main" id="{2F7C08D8-8E6F-43A9-A250-2B751580AE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25584" y="3909757"/>
                <a:ext cx="108865" cy="107367"/>
              </a:xfrm>
              <a:prstGeom prst="ellipse">
                <a:avLst/>
              </a:prstGeom>
              <a:solidFill>
                <a:srgbClr val="41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 dirty="0">
                  <a:solidFill>
                    <a:srgbClr val="41CFF6"/>
                  </a:solidFill>
                </a:endParaRPr>
              </a:p>
            </p:txBody>
          </p:sp>
        </p:grpSp>
        <p:grpSp>
          <p:nvGrpSpPr>
            <p:cNvPr id="19" name="组合 44">
              <a:extLst>
                <a:ext uri="{FF2B5EF4-FFF2-40B4-BE49-F238E27FC236}">
                  <a16:creationId xmlns="" xmlns:a16="http://schemas.microsoft.com/office/drawing/2014/main" id="{6EEDA789-D0D9-4590-B025-611036226D8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389197" y="3968529"/>
              <a:ext cx="198000" cy="198000"/>
              <a:chOff x="6872016" y="3855441"/>
              <a:chExt cx="216000" cy="216000"/>
            </a:xfrm>
          </p:grpSpPr>
          <p:sp>
            <p:nvSpPr>
              <p:cNvPr id="20" name="椭圆 19">
                <a:extLst>
                  <a:ext uri="{FF2B5EF4-FFF2-40B4-BE49-F238E27FC236}">
                    <a16:creationId xmlns="" xmlns:a16="http://schemas.microsoft.com/office/drawing/2014/main" id="{6ED7B902-C195-4B53-863A-A56BFB940E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72016" y="3854974"/>
                <a:ext cx="216000" cy="216467"/>
              </a:xfrm>
              <a:prstGeom prst="ellipse">
                <a:avLst/>
              </a:prstGeom>
              <a:solidFill>
                <a:srgbClr val="41CFF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solidFill>
                    <a:srgbClr val="41CFF6"/>
                  </a:solidFill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="" xmlns:a16="http://schemas.microsoft.com/office/drawing/2014/main" id="{7D4C4E7D-4848-4D03-97F0-F7E1B005F4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25584" y="3908658"/>
                <a:ext cx="108865" cy="109098"/>
              </a:xfrm>
              <a:prstGeom prst="ellipse">
                <a:avLst/>
              </a:prstGeom>
              <a:solidFill>
                <a:srgbClr val="41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solidFill>
                    <a:srgbClr val="41CFF6"/>
                  </a:solidFill>
                </a:endParaRPr>
              </a:p>
            </p:txBody>
          </p:sp>
        </p:grpSp>
      </p:grpSp>
      <p:sp>
        <p:nvSpPr>
          <p:cNvPr id="38" name="文本框 37">
            <a:extLst>
              <a:ext uri="{FF2B5EF4-FFF2-40B4-BE49-F238E27FC236}">
                <a16:creationId xmlns="" xmlns:a16="http://schemas.microsoft.com/office/drawing/2014/main" id="{BB40A2DF-D944-4F75-8AC5-C999142444CC}"/>
              </a:ext>
            </a:extLst>
          </p:cNvPr>
          <p:cNvSpPr txBox="1"/>
          <p:nvPr/>
        </p:nvSpPr>
        <p:spPr>
          <a:xfrm>
            <a:off x="3790200" y="2341309"/>
            <a:ext cx="5051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rgbClr val="41CFF6"/>
                </a:solidFill>
              </a:rPr>
              <a:t>数据库相关</a:t>
            </a:r>
            <a:endParaRPr lang="en-US" altLang="zh-CN" sz="1800" dirty="0">
              <a:solidFill>
                <a:srgbClr val="41CFF6"/>
              </a:solidFill>
              <a:latin typeface="+mn-lt"/>
              <a:ea typeface="+mn-ea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="" xmlns:a16="http://schemas.microsoft.com/office/drawing/2014/main" id="{29B055D6-85C1-44A1-90F3-4E0E3D4001DD}"/>
              </a:ext>
            </a:extLst>
          </p:cNvPr>
          <p:cNvSpPr txBox="1"/>
          <p:nvPr/>
        </p:nvSpPr>
        <p:spPr>
          <a:xfrm>
            <a:off x="3703926" y="504756"/>
            <a:ext cx="2334293" cy="4973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solidFill>
                  <a:srgbClr val="41CFF6"/>
                </a:solidFill>
              </a:rPr>
              <a:t>重点工作小结</a:t>
            </a:r>
            <a:endParaRPr lang="zh-CN" altLang="en-US" sz="2400" dirty="0">
              <a:solidFill>
                <a:srgbClr val="41CFF6"/>
              </a:solidFill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="" xmlns:a16="http://schemas.microsoft.com/office/drawing/2014/main" id="{0EDC35B7-E059-486E-8EB0-F8EBC832B0DC}"/>
              </a:ext>
            </a:extLst>
          </p:cNvPr>
          <p:cNvSpPr/>
          <p:nvPr/>
        </p:nvSpPr>
        <p:spPr>
          <a:xfrm>
            <a:off x="1" y="393700"/>
            <a:ext cx="3297767" cy="6096000"/>
          </a:xfrm>
          <a:prstGeom prst="rect">
            <a:avLst/>
          </a:prstGeom>
          <a:noFill/>
          <a:ln>
            <a:solidFill>
              <a:srgbClr val="41C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" name="组合 59">
            <a:extLst>
              <a:ext uri="{FF2B5EF4-FFF2-40B4-BE49-F238E27FC236}">
                <a16:creationId xmlns="" xmlns:a16="http://schemas.microsoft.com/office/drawing/2014/main" id="{50EA23E4-AA6B-4957-B201-27C931C16FE4}"/>
              </a:ext>
            </a:extLst>
          </p:cNvPr>
          <p:cNvGrpSpPr/>
          <p:nvPr/>
        </p:nvGrpSpPr>
        <p:grpSpPr>
          <a:xfrm>
            <a:off x="12333" y="2739376"/>
            <a:ext cx="3297767" cy="491067"/>
            <a:chOff x="1" y="1369484"/>
            <a:chExt cx="3297767" cy="491067"/>
          </a:xfrm>
        </p:grpSpPr>
        <p:sp>
          <p:nvSpPr>
            <p:cNvPr id="72" name="矩形 71">
              <a:extLst>
                <a:ext uri="{FF2B5EF4-FFF2-40B4-BE49-F238E27FC236}">
                  <a16:creationId xmlns="" xmlns:a16="http://schemas.microsoft.com/office/drawing/2014/main" id="{C53BA70A-2675-48C6-807A-2B1AB1875627}"/>
                </a:ext>
              </a:extLst>
            </p:cNvPr>
            <p:cNvSpPr/>
            <p:nvPr/>
          </p:nvSpPr>
          <p:spPr>
            <a:xfrm>
              <a:off x="1" y="1369484"/>
              <a:ext cx="3297767" cy="491067"/>
            </a:xfrm>
            <a:prstGeom prst="rect">
              <a:avLst/>
            </a:prstGeom>
            <a:solidFill>
              <a:srgbClr val="41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/>
            </a:p>
          </p:txBody>
        </p:sp>
        <p:sp>
          <p:nvSpPr>
            <p:cNvPr id="73" name="文本框 2">
              <a:extLst>
                <a:ext uri="{FF2B5EF4-FFF2-40B4-BE49-F238E27FC236}">
                  <a16:creationId xmlns="" xmlns:a16="http://schemas.microsoft.com/office/drawing/2014/main" id="{D0C2776B-7001-4FAE-9FFE-E54994724B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3151" y="1449917"/>
              <a:ext cx="1995870" cy="379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>
                <a:defRPr/>
              </a:pPr>
              <a:r>
                <a:rPr lang="zh-CN" altLang="en-US" sz="1867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重点工作</a:t>
              </a:r>
              <a:r>
                <a:rPr lang="zh-CN" altLang="en-US" sz="1867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小结</a:t>
              </a:r>
            </a:p>
          </p:txBody>
        </p:sp>
      </p:grpSp>
      <p:sp>
        <p:nvSpPr>
          <p:cNvPr id="74" name="文本框 15">
            <a:extLst>
              <a:ext uri="{FF2B5EF4-FFF2-40B4-BE49-F238E27FC236}">
                <a16:creationId xmlns="" xmlns:a16="http://schemas.microsoft.com/office/drawing/2014/main" id="{2DB75334-8B3F-4199-A99A-B34C8B2216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2876" y="3564100"/>
            <a:ext cx="1208891" cy="379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r>
              <a:rPr lang="zh-CN" altLang="en-US" sz="1867" dirty="0" smtClean="0">
                <a:solidFill>
                  <a:srgbClr val="41CFF6"/>
                </a:solidFill>
              </a:rPr>
              <a:t>工作亮点</a:t>
            </a:r>
            <a:endParaRPr lang="zh-CN" altLang="en-US" sz="1867" dirty="0">
              <a:solidFill>
                <a:srgbClr val="41CFF6"/>
              </a:solidFill>
            </a:endParaRPr>
          </a:p>
        </p:txBody>
      </p:sp>
      <p:sp>
        <p:nvSpPr>
          <p:cNvPr id="75" name="文本框 18">
            <a:extLst>
              <a:ext uri="{FF2B5EF4-FFF2-40B4-BE49-F238E27FC236}">
                <a16:creationId xmlns="" xmlns:a16="http://schemas.microsoft.com/office/drawing/2014/main" id="{84F3FAD4-12B6-418B-82A3-08AFE8FCAD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2876" y="4277414"/>
            <a:ext cx="2352766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r>
              <a:rPr lang="zh-CN" altLang="en-US" sz="1867" dirty="0" smtClean="0">
                <a:solidFill>
                  <a:srgbClr val="41CFF6"/>
                </a:solidFill>
              </a:rPr>
              <a:t>需要改进的方向</a:t>
            </a:r>
            <a:endParaRPr lang="zh-CN" altLang="en-US" sz="1867" dirty="0">
              <a:solidFill>
                <a:srgbClr val="41CFF6"/>
              </a:solidFill>
            </a:endParaRPr>
          </a:p>
        </p:txBody>
      </p:sp>
      <p:grpSp>
        <p:nvGrpSpPr>
          <p:cNvPr id="76" name="组合 22">
            <a:extLst>
              <a:ext uri="{FF2B5EF4-FFF2-40B4-BE49-F238E27FC236}">
                <a16:creationId xmlns="" xmlns:a16="http://schemas.microsoft.com/office/drawing/2014/main" id="{E4F25484-4EA2-4F10-9736-3D20BF82FE11}"/>
              </a:ext>
            </a:extLst>
          </p:cNvPr>
          <p:cNvGrpSpPr>
            <a:grpSpLocks/>
          </p:cNvGrpSpPr>
          <p:nvPr/>
        </p:nvGrpSpPr>
        <p:grpSpPr bwMode="auto">
          <a:xfrm>
            <a:off x="605369" y="1987111"/>
            <a:ext cx="1794933" cy="461664"/>
            <a:chOff x="468174" y="782726"/>
            <a:chExt cx="1345996" cy="345728"/>
          </a:xfrm>
        </p:grpSpPr>
        <p:sp>
          <p:nvSpPr>
            <p:cNvPr id="77" name="文本框 23">
              <a:extLst>
                <a:ext uri="{FF2B5EF4-FFF2-40B4-BE49-F238E27FC236}">
                  <a16:creationId xmlns="" xmlns:a16="http://schemas.microsoft.com/office/drawing/2014/main" id="{28E83374-9123-4997-B96F-3FDD9B700F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174" y="782726"/>
              <a:ext cx="368063" cy="345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eaLnBrk="1" hangingPunct="1"/>
              <a:endParaRPr lang="zh-CN" altLang="en-US" sz="2400">
                <a:solidFill>
                  <a:srgbClr val="41CFF6"/>
                </a:solidFill>
              </a:endParaRPr>
            </a:p>
          </p:txBody>
        </p:sp>
        <p:sp>
          <p:nvSpPr>
            <p:cNvPr id="78" name="文本框 24">
              <a:extLst>
                <a:ext uri="{FF2B5EF4-FFF2-40B4-BE49-F238E27FC236}">
                  <a16:creationId xmlns="" xmlns:a16="http://schemas.microsoft.com/office/drawing/2014/main" id="{E6BB3F2C-2521-4DC7-A710-5AABF0D3DB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672" y="842764"/>
              <a:ext cx="1009498" cy="284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r>
                <a:rPr lang="zh-CN" altLang="en-US" sz="1867" dirty="0" smtClean="0">
                  <a:solidFill>
                    <a:srgbClr val="41CFF6"/>
                  </a:solidFill>
                </a:rPr>
                <a:t>工作小结</a:t>
              </a:r>
              <a:endParaRPr lang="zh-CN" altLang="en-US" sz="1867" dirty="0">
                <a:solidFill>
                  <a:srgbClr val="41CFF6"/>
                </a:solidFill>
              </a:endParaRPr>
            </a:p>
          </p:txBody>
        </p:sp>
      </p:grpSp>
      <p:sp>
        <p:nvSpPr>
          <p:cNvPr id="80" name="文本框 32">
            <a:extLst>
              <a:ext uri="{FF2B5EF4-FFF2-40B4-BE49-F238E27FC236}">
                <a16:creationId xmlns="" xmlns:a16="http://schemas.microsoft.com/office/drawing/2014/main" id="{817092E8-882B-4586-BF09-9AAD27220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528" y="1216787"/>
            <a:ext cx="22648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r>
              <a:rPr lang="en-US" altLang="zh-CN" sz="2400" spc="300" dirty="0">
                <a:solidFill>
                  <a:srgbClr val="41CFF6"/>
                </a:solidFill>
              </a:rPr>
              <a:t>REPORT</a:t>
            </a:r>
            <a:endParaRPr lang="zh-CN" altLang="en-US" sz="2800" spc="300" dirty="0">
              <a:solidFill>
                <a:srgbClr val="41CFF6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31867" y="2036505"/>
            <a:ext cx="2031325" cy="4247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rgbClr val="41CFF6"/>
                </a:solidFill>
              </a:rPr>
              <a:t>修改装修公司名称</a:t>
            </a:r>
            <a:endParaRPr lang="zh-CN" altLang="en-US" dirty="0">
              <a:solidFill>
                <a:srgbClr val="41CFF6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31867" y="4158175"/>
            <a:ext cx="646331" cy="39613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zh-CN" altLang="en-US" dirty="0">
                <a:solidFill>
                  <a:srgbClr val="41CFF6"/>
                </a:solidFill>
              </a:rPr>
              <a:t>脚本</a:t>
            </a:r>
          </a:p>
        </p:txBody>
      </p:sp>
    </p:spTree>
    <p:extLst>
      <p:ext uri="{BB962C8B-B14F-4D97-AF65-F5344CB8AC3E}">
        <p14:creationId xmlns:p14="http://schemas.microsoft.com/office/powerpoint/2010/main" val="1116300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2" presetID="2" presetClass="entr" presetSubtype="8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34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35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8" fill="hold" grpId="0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38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39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2" fill="hold" grpId="0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42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43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59" grpId="0"/>
          <p:bldP spid="70" grpId="0" animBg="1"/>
          <p:bldP spid="74" grpId="0"/>
          <p:bldP spid="75" grpId="0"/>
          <p:bldP spid="8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2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59" grpId="0"/>
          <p:bldP spid="70" grpId="0" animBg="1"/>
          <p:bldP spid="74" grpId="0"/>
          <p:bldP spid="75" grpId="0"/>
          <p:bldP spid="80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D2785B07-3B59-4D43-90BF-E68E186384B1}"/>
              </a:ext>
            </a:extLst>
          </p:cNvPr>
          <p:cNvSpPr txBox="1"/>
          <p:nvPr/>
        </p:nvSpPr>
        <p:spPr>
          <a:xfrm>
            <a:off x="4684507" y="1882763"/>
            <a:ext cx="335668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altLang="zh-CN" sz="6000" b="1" dirty="0">
                <a:solidFill>
                  <a:srgbClr val="41CF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11500" b="1" dirty="0">
                <a:solidFill>
                  <a:srgbClr val="41CF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6000" b="1" dirty="0">
              <a:solidFill>
                <a:srgbClr val="41CFF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5028F142-FECE-4D4C-9D17-00DAA7F149DA}"/>
              </a:ext>
            </a:extLst>
          </p:cNvPr>
          <p:cNvSpPr txBox="1"/>
          <p:nvPr/>
        </p:nvSpPr>
        <p:spPr>
          <a:xfrm>
            <a:off x="4926959" y="3744811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zh-CN" altLang="en-US" sz="4800" b="1" smtClean="0">
                <a:solidFill>
                  <a:srgbClr val="41CF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工作亮点</a:t>
            </a:r>
            <a:endParaRPr lang="zh-CN" altLang="en-US" sz="4800" b="1" dirty="0">
              <a:solidFill>
                <a:srgbClr val="41CFF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5503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6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GuidesStyle_Normal&quot;,&quot;Name&quot;:&quot;正常&quot;,&quot;HeaderHeight&quot;:10.0,&quot;FooterHeight&quot;:4.0,&quot;SideMargin&quot;:3.0,&quot;TopMargin&quot;:3.0,&quot;BottomMargin&quot;:3.0,&quot;IntervalMargin&quot;:3.0}"/>
  <p:tag name="ISPRING_ULTRA_SCORM_COURSE_ID" val="27BAED55-0985-43CB-8CE4-1D9CE88F454C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内容列表"/>
  <p:tag name="ISPRINGCLOUDFOLDERID" val="0"/>
  <p:tag name="ISPRINGCLOUDFOLDERPATH" val="系统信息库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演示文稿13"/>
</p:tagLst>
</file>

<file path=ppt/theme/theme1.xml><?xml version="1.0" encoding="utf-8"?>
<a:theme xmlns:a="http://schemas.openxmlformats.org/drawingml/2006/main" name="PPT定制1801380800">
  <a:themeElements>
    <a:clrScheme name="MC-欧美风主题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84C33"/>
      </a:accent1>
      <a:accent2>
        <a:srgbClr val="4A9143"/>
      </a:accent2>
      <a:accent3>
        <a:srgbClr val="B22B27"/>
      </a:accent3>
      <a:accent4>
        <a:srgbClr val="01596F"/>
      </a:accent4>
      <a:accent5>
        <a:srgbClr val="E7E2DC"/>
      </a:accent5>
      <a:accent6>
        <a:srgbClr val="071D2B"/>
      </a:accent6>
      <a:hlink>
        <a:srgbClr val="0563C1"/>
      </a:hlink>
      <a:folHlink>
        <a:srgbClr val="954F72"/>
      </a:folHlink>
    </a:clrScheme>
    <a:fontScheme name="Arial+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>
          <a:lnSpc>
            <a:spcPct val="120000"/>
          </a:lnSpc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千图.potx" id="{A94BCD76-B219-433F-BA5C-5BD7EC5950C5}" vid="{3418832C-F13D-4A66-8456-67D2A382EF1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千图</Template>
  <TotalTime>239</TotalTime>
  <Words>500</Words>
  <Application>Microsoft Macintosh PowerPoint</Application>
  <PresentationFormat>宽屏</PresentationFormat>
  <Paragraphs>145</Paragraphs>
  <Slides>15</Slides>
  <Notes>15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8" baseType="lpstr">
      <vt:lpstr>Humnst777 Lt BT</vt:lpstr>
      <vt:lpstr>Impact</vt:lpstr>
      <vt:lpstr>Vrinda</vt:lpstr>
      <vt:lpstr>Wingdings</vt:lpstr>
      <vt:lpstr>等线</vt:lpstr>
      <vt:lpstr>方正黑体简体</vt:lpstr>
      <vt:lpstr>方正兰亭超细黑简体</vt:lpstr>
      <vt:lpstr>方正正黑简体</vt:lpstr>
      <vt:lpstr>华文细黑</vt:lpstr>
      <vt:lpstr>宋体</vt:lpstr>
      <vt:lpstr>微软雅黑</vt:lpstr>
      <vt:lpstr>Arial</vt:lpstr>
      <vt:lpstr>PPT定制1801380800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演示文稿13</dc:title>
  <dc:subject/>
  <dc:creator>柚子设计</dc:creator>
  <cp:keywords>MC-PPT模板</cp:keywords>
  <dc:description/>
  <cp:lastModifiedBy>张宽利</cp:lastModifiedBy>
  <cp:revision>58</cp:revision>
  <dcterms:created xsi:type="dcterms:W3CDTF">2017-11-01T06:19:39Z</dcterms:created>
  <dcterms:modified xsi:type="dcterms:W3CDTF">2017-11-09T08:50:50Z</dcterms:modified>
  <cp:category>模板</cp:category>
</cp:coreProperties>
</file>